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  <p:sldId id="266" r:id="rId5"/>
    <p:sldId id="267" r:id="rId6"/>
    <p:sldId id="263" r:id="rId7"/>
    <p:sldId id="264" r:id="rId8"/>
    <p:sldId id="268" r:id="rId9"/>
    <p:sldId id="257" r:id="rId10"/>
    <p:sldId id="258" r:id="rId11"/>
    <p:sldId id="259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CD98-AA0C-4392-AA01-191D993BA7F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BC57-1CA4-4106-9988-05F5B5437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CD98-AA0C-4392-AA01-191D993BA7F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BC57-1CA4-4106-9988-05F5B5437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CD98-AA0C-4392-AA01-191D993BA7F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BC57-1CA4-4106-9988-05F5B5437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E6A5AC-0B2E-4300-BC7D-122E7D107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CD98-AA0C-4392-AA01-191D993BA7F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BC57-1CA4-4106-9988-05F5B5437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CD98-AA0C-4392-AA01-191D993BA7F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BC57-1CA4-4106-9988-05F5B5437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CD98-AA0C-4392-AA01-191D993BA7F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BC57-1CA4-4106-9988-05F5B5437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CD98-AA0C-4392-AA01-191D993BA7F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BC57-1CA4-4106-9988-05F5B5437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CD98-AA0C-4392-AA01-191D993BA7F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BC57-1CA4-4106-9988-05F5B5437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CD98-AA0C-4392-AA01-191D993BA7F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BC57-1CA4-4106-9988-05F5B5437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CD98-AA0C-4392-AA01-191D993BA7F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BC57-1CA4-4106-9988-05F5B5437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CD98-AA0C-4392-AA01-191D993BA7F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BC57-1CA4-4106-9988-05F5B5437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8CD98-AA0C-4392-AA01-191D993BA7F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BBC57-1CA4-4106-9988-05F5B5437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CHUONG%20TRINH%20CHUA%20SU%20DUNG/GIAO%20AN/GIAO%20AN/DXUNG1.gsp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1828800" y="762000"/>
            <a:ext cx="5181600" cy="163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10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FF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0" name="WordArt 6"/>
          <p:cNvSpPr>
            <a:spLocks noChangeArrowheads="1" noChangeShapeType="1" noTextEdit="1"/>
          </p:cNvSpPr>
          <p:nvPr/>
        </p:nvSpPr>
        <p:spPr bwMode="auto">
          <a:xfrm>
            <a:off x="609600" y="3171825"/>
            <a:ext cx="7772400" cy="2238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TRỤC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Pict006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28600"/>
            <a:ext cx="8305800" cy="6477000"/>
          </a:xfrm>
          <a:noFill/>
          <a:ln/>
        </p:spPr>
      </p:pic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990600" y="5943600"/>
            <a:ext cx="723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itchFamily="34" charset="0"/>
              </a:rPr>
              <a:t>L¨ng tÈm nhµ NguyÔn - HuÕ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4546600" y="304800"/>
            <a:ext cx="0" cy="5638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25900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228600"/>
            <a:ext cx="8763000" cy="6248400"/>
          </a:xfrm>
          <a:noFill/>
          <a:ln>
            <a:solidFill>
              <a:schemeClr val="tx1"/>
            </a:solidFill>
          </a:ln>
        </p:spPr>
      </p:pic>
      <p:sp>
        <p:nvSpPr>
          <p:cNvPr id="33797" name="WordArt 5"/>
          <p:cNvSpPr>
            <a:spLocks noChangeArrowheads="1" noChangeShapeType="1" noTextEdit="1"/>
          </p:cNvSpPr>
          <p:nvPr/>
        </p:nvSpPr>
        <p:spPr bwMode="auto">
          <a:xfrm>
            <a:off x="457200" y="6096000"/>
            <a:ext cx="8382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06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The White House</a:t>
            </a: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4749800" y="304800"/>
            <a:ext cx="177800" cy="6172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133600"/>
            <a:ext cx="4876800" cy="304800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1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1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1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1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1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endParaRPr lang="en-US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0" y="2362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 u="sng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i="1" u="sng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52400" y="2679700"/>
            <a:ext cx="4419600" cy="11906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 .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0" y="914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 u="sng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i="1" u="sng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b="1" i="1" u="sng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355600" y="1231900"/>
            <a:ext cx="4140200" cy="915988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-101600" y="635000"/>
            <a:ext cx="452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1" hangingPunct="1"/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endParaRPr lang="en-US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4572000" y="757238"/>
            <a:ext cx="0" cy="575310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0" y="4064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 u="sng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i="1" u="sng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b="1" i="1" u="sng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228600" y="4343400"/>
            <a:ext cx="4089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FF0066"/>
                </a:solidFill>
                <a:latin typeface=".VnAristoteH" pitchFamily="34" charset="0"/>
                <a:cs typeface="Times New Roman" pitchFamily="18" charset="0"/>
              </a:rPr>
              <a:t>H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0066"/>
                </a:solidFill>
                <a:latin typeface=".VnAristoteH" pitchFamily="34" charset="0"/>
                <a:cs typeface="Times New Roman" pitchFamily="18" charset="0"/>
              </a:rPr>
              <a:t>H</a:t>
            </a:r>
            <a:r>
              <a:rPr lang="en-US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0066"/>
                </a:solidFill>
                <a:latin typeface=".VnAristoteH" pitchFamily="34" charset="0"/>
                <a:cs typeface="Times New Roman" pitchFamily="18" charset="0"/>
              </a:rPr>
              <a:t>H</a:t>
            </a:r>
            <a:r>
              <a:rPr lang="en-US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3721100"/>
            <a:ext cx="27432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1" hangingPunct="1"/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0" y="5486400"/>
            <a:ext cx="4419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i="1" u="sng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i="1" u="sng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b="1" i="1" u="sng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qua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51227" name="Rectangle 27"/>
          <p:cNvSpPr>
            <a:spLocks noChangeArrowheads="1"/>
          </p:cNvSpPr>
          <p:nvPr/>
        </p:nvSpPr>
        <p:spPr bwMode="auto">
          <a:xfrm>
            <a:off x="4724400" y="609600"/>
            <a:ext cx="381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800" b="1" u="sng" dirty="0" err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228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4567238" y="1524000"/>
            <a:ext cx="4424362" cy="12954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35 , 36 , 37, 39, 40, 41 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87 , 88 SGK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0" y="0"/>
            <a:ext cx="899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itchFamily="18" charset="0"/>
              </a:rPr>
              <a:t>Tiết</a:t>
            </a:r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</a:rPr>
              <a:t> 10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: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ĐỐI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XỨNG TRỤC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7" grpId="0"/>
      <p:bldP spid="5122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bckgrnd041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590800" y="2943225"/>
            <a:ext cx="5943600" cy="2460625"/>
            <a:chOff x="1680" y="2256"/>
            <a:chExt cx="3744" cy="1550"/>
          </a:xfrm>
        </p:grpSpPr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1680" y="2256"/>
              <a:ext cx="374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i="1" u="sng">
                  <a:solidFill>
                    <a:srgbClr val="FF0066"/>
                  </a:solidFill>
                  <a:latin typeface="Times New Roman" pitchFamily="18" charset="0"/>
                </a:rPr>
                <a:t>Trả lời:</a:t>
              </a: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 Đường trung trực của một đoạn thẳng là đường thẳng vuông góc với đoạn thẳng đó tại trung điểm của nó.</a:t>
              </a:r>
              <a:endParaRPr lang="en-US">
                <a:latin typeface="Times New Roman" pitchFamily="18" charset="0"/>
              </a:endParaRPr>
            </a:p>
          </p:txBody>
        </p:sp>
        <p:pic>
          <p:nvPicPr>
            <p:cNvPr id="3083" name="Picture 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32" y="2736"/>
              <a:ext cx="1680" cy="1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590800" y="762000"/>
            <a:ext cx="61722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Kiểm tra kiến thức cũ: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i="1" u="sng">
                <a:solidFill>
                  <a:srgbClr val="FF0066"/>
                </a:solidFill>
                <a:latin typeface="Times New Roman" pitchFamily="18" charset="0"/>
              </a:rPr>
              <a:t>Câu hỏi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: Đường trung trực của một đoạn thẳng là gì? . Cho đường thẳng d và một điểm A không thuộc d.Hãy vẽ điểm A’ sao cho d là đường trung trực của đoạn thẳng AA’.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HA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1666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800" b="1" i="1" u="sng" dirty="0" err="1">
                <a:solidFill>
                  <a:srgbClr val="0000FF"/>
                </a:solidFill>
                <a:latin typeface="Times New Roman" pitchFamily="18" charset="0"/>
              </a:rPr>
              <a:t>Tiết</a:t>
            </a:r>
            <a:r>
              <a:rPr lang="en-US" sz="2800" b="1" i="1" u="sng" dirty="0">
                <a:solidFill>
                  <a:srgbClr val="0000FF"/>
                </a:solidFill>
                <a:latin typeface="Times New Roman" pitchFamily="18" charset="0"/>
              </a:rPr>
              <a:t> 10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:                     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ĐỐI XỨNG TRỤC</a:t>
            </a:r>
            <a:endParaRPr lang="en-US" sz="28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914400"/>
            <a:ext cx="5105400" cy="5943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b="1" u="sng">
              <a:solidFill>
                <a:srgbClr val="0000FF"/>
              </a:solidFill>
              <a:latin typeface="Times New Roman" pitchFamily="18" charset="0"/>
            </a:endParaRPr>
          </a:p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105400" y="914400"/>
            <a:ext cx="4038600" cy="5943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52400" y="9144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>
                <a:latin typeface="Times New Roman" pitchFamily="18" charset="0"/>
              </a:rPr>
              <a:t>1.Hai </a:t>
            </a:r>
            <a:r>
              <a:rPr lang="en-US" sz="2000" b="1" u="sng" dirty="0" err="1">
                <a:latin typeface="Times New Roman" pitchFamily="18" charset="0"/>
              </a:rPr>
              <a:t>điểm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đối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xứng</a:t>
            </a:r>
            <a:r>
              <a:rPr lang="en-US" sz="2000" b="1" u="sng" dirty="0">
                <a:latin typeface="Times New Roman" pitchFamily="18" charset="0"/>
              </a:rPr>
              <a:t> qua </a:t>
            </a:r>
            <a:r>
              <a:rPr lang="en-US" sz="2000" b="1" u="sng" dirty="0" err="1">
                <a:latin typeface="Times New Roman" pitchFamily="18" charset="0"/>
              </a:rPr>
              <a:t>một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đường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thẳng</a:t>
            </a:r>
            <a:r>
              <a:rPr lang="en-US" sz="2000" b="1" u="sng" dirty="0">
                <a:latin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</a:endParaRPr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1587500"/>
            <a:ext cx="337185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76200" y="3635514"/>
            <a:ext cx="464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    Ta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gọi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A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A’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qua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d .</a:t>
            </a:r>
            <a:endParaRPr lang="en-US" sz="2000" dirty="0">
              <a:latin typeface="Times New Roman" pitchFamily="18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181600" y="2286000"/>
            <a:ext cx="3810000" cy="1219200"/>
            <a:chOff x="96" y="1872"/>
            <a:chExt cx="2400" cy="768"/>
          </a:xfrm>
        </p:grpSpPr>
        <p:sp>
          <p:nvSpPr>
            <p:cNvPr id="5135" name="AutoShape 15"/>
            <p:cNvSpPr>
              <a:spLocks noChangeArrowheads="1"/>
            </p:cNvSpPr>
            <p:nvPr/>
          </p:nvSpPr>
          <p:spPr bwMode="auto">
            <a:xfrm>
              <a:off x="96" y="1872"/>
              <a:ext cx="2352" cy="768"/>
            </a:xfrm>
            <a:prstGeom prst="wedgeRoundRectCallout">
              <a:avLst>
                <a:gd name="adj1" fmla="val 54037"/>
                <a:gd name="adj2" fmla="val 78648"/>
                <a:gd name="adj3" fmla="val 16667"/>
              </a:avLst>
            </a:prstGeom>
            <a:solidFill>
              <a:schemeClr val="bg1"/>
            </a:solidFill>
            <a:ln w="9525">
              <a:solidFill>
                <a:srgbClr val="FF3399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96" y="1968"/>
              <a:ext cx="240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solidFill>
                    <a:srgbClr val="0000FF"/>
                  </a:solidFill>
                  <a:latin typeface="Times New Roman" pitchFamily="18" charset="0"/>
                </a:rPr>
                <a:t>  </a:t>
              </a:r>
              <a:r>
                <a:rPr lang="en-US" sz="2000" b="1" dirty="0" smtClean="0">
                  <a:solidFill>
                    <a:srgbClr val="FF0066"/>
                  </a:solidFill>
                  <a:latin typeface="Times New Roman" pitchFamily="18" charset="0"/>
                </a:rPr>
                <a:t>?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Times New Roman" pitchFamily="18" charset="0"/>
                </a:rPr>
                <a:t>Vậy</a:t>
              </a:r>
              <a:r>
                <a:rPr lang="en-US" sz="2000" b="1" dirty="0" smtClean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b="1" dirty="0" err="1">
                  <a:solidFill>
                    <a:srgbClr val="0000FF"/>
                  </a:solidFill>
                  <a:latin typeface="Times New Roman" pitchFamily="18" charset="0"/>
                </a:rPr>
                <a:t>thế</a:t>
              </a:r>
              <a:r>
                <a:rPr lang="en-US" sz="20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b="1" dirty="0" err="1">
                  <a:solidFill>
                    <a:srgbClr val="0000FF"/>
                  </a:solidFill>
                  <a:latin typeface="Times New Roman" pitchFamily="18" charset="0"/>
                </a:rPr>
                <a:t>nào</a:t>
              </a:r>
              <a:r>
                <a:rPr lang="en-US" sz="20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b="1" dirty="0" err="1">
                  <a:solidFill>
                    <a:srgbClr val="0000FF"/>
                  </a:solidFill>
                  <a:latin typeface="Times New Roman" pitchFamily="18" charset="0"/>
                </a:rPr>
                <a:t>là</a:t>
              </a:r>
              <a:r>
                <a:rPr lang="en-US" sz="20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b="1" dirty="0" err="1">
                  <a:solidFill>
                    <a:srgbClr val="0000FF"/>
                  </a:solidFill>
                  <a:latin typeface="Times New Roman" pitchFamily="18" charset="0"/>
                </a:rPr>
                <a:t>hai</a:t>
              </a:r>
              <a:r>
                <a:rPr lang="en-US" sz="20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b="1" dirty="0" err="1">
                  <a:solidFill>
                    <a:srgbClr val="0000FF"/>
                  </a:solidFill>
                  <a:latin typeface="Times New Roman" pitchFamily="18" charset="0"/>
                </a:rPr>
                <a:t>điểm</a:t>
              </a:r>
              <a:r>
                <a:rPr lang="en-US" sz="20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b="1" dirty="0" err="1">
                  <a:solidFill>
                    <a:srgbClr val="0000FF"/>
                  </a:solidFill>
                  <a:latin typeface="Times New Roman" pitchFamily="18" charset="0"/>
                </a:rPr>
                <a:t>đối</a:t>
              </a:r>
              <a:r>
                <a:rPr lang="en-US" sz="20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b="1" dirty="0" err="1">
                  <a:solidFill>
                    <a:srgbClr val="0000FF"/>
                  </a:solidFill>
                  <a:latin typeface="Times New Roman" pitchFamily="18" charset="0"/>
                </a:rPr>
                <a:t>xứng</a:t>
              </a:r>
              <a:r>
                <a:rPr lang="en-US" sz="20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b="1" dirty="0" err="1">
                  <a:solidFill>
                    <a:srgbClr val="0000FF"/>
                  </a:solidFill>
                  <a:latin typeface="Times New Roman" pitchFamily="18" charset="0"/>
                </a:rPr>
                <a:t>với</a:t>
              </a:r>
              <a:r>
                <a:rPr lang="en-US" sz="20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b="1" dirty="0" err="1">
                  <a:solidFill>
                    <a:srgbClr val="0000FF"/>
                  </a:solidFill>
                  <a:latin typeface="Times New Roman" pitchFamily="18" charset="0"/>
                </a:rPr>
                <a:t>nhau</a:t>
              </a:r>
              <a:r>
                <a:rPr lang="en-US" sz="2000" b="1" dirty="0">
                  <a:solidFill>
                    <a:srgbClr val="0000FF"/>
                  </a:solidFill>
                  <a:latin typeface="Times New Roman" pitchFamily="18" charset="0"/>
                </a:rPr>
                <a:t> qua </a:t>
              </a:r>
              <a:r>
                <a:rPr lang="en-US" sz="2000" b="1" dirty="0" err="1">
                  <a:solidFill>
                    <a:srgbClr val="0000FF"/>
                  </a:solidFill>
                  <a:latin typeface="Times New Roman" pitchFamily="18" charset="0"/>
                </a:rPr>
                <a:t>đường</a:t>
              </a:r>
              <a:r>
                <a:rPr lang="en-US" sz="20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b="1" dirty="0" err="1">
                  <a:solidFill>
                    <a:srgbClr val="0000FF"/>
                  </a:solidFill>
                  <a:latin typeface="Times New Roman" pitchFamily="18" charset="0"/>
                </a:rPr>
                <a:t>thẳng</a:t>
              </a:r>
              <a:r>
                <a:rPr lang="en-US" sz="2000" b="1" dirty="0">
                  <a:solidFill>
                    <a:srgbClr val="0000FF"/>
                  </a:solidFill>
                  <a:latin typeface="Times New Roman" pitchFamily="18" charset="0"/>
                </a:rPr>
                <a:t> d</a:t>
              </a:r>
              <a:r>
                <a:rPr lang="en-US" sz="2000" dirty="0">
                  <a:solidFill>
                    <a:srgbClr val="0000FF"/>
                  </a:solidFill>
                  <a:latin typeface="Times New Roman" pitchFamily="18" charset="0"/>
                </a:rPr>
                <a:t>?</a:t>
              </a:r>
            </a:p>
          </p:txBody>
        </p:sp>
      </p:grp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76200" y="4479925"/>
            <a:ext cx="4876800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 u="sng" dirty="0" err="1">
                <a:solidFill>
                  <a:srgbClr val="FF0066"/>
                </a:solidFill>
                <a:latin typeface="Times New Roman" pitchFamily="18" charset="0"/>
              </a:rPr>
              <a:t>Định</a:t>
            </a:r>
            <a:r>
              <a:rPr lang="en-US" sz="2000" b="1" u="sng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000" b="1" u="sng" dirty="0" err="1">
                <a:solidFill>
                  <a:srgbClr val="FF0066"/>
                </a:solidFill>
                <a:latin typeface="Times New Roman" pitchFamily="18" charset="0"/>
              </a:rPr>
              <a:t>nghĩa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gọi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qua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d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nếu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d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trung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trực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nối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đó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152400" y="5562600"/>
            <a:ext cx="4953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 i="1" u="sng" dirty="0" err="1">
                <a:solidFill>
                  <a:srgbClr val="FF0066"/>
                </a:solidFill>
                <a:latin typeface="Times New Roman" pitchFamily="18" charset="0"/>
              </a:rPr>
              <a:t>Quy</a:t>
            </a:r>
            <a:r>
              <a:rPr lang="en-US" sz="2000" b="1" i="1" u="sng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000" b="1" i="1" u="sng" dirty="0" err="1">
                <a:solidFill>
                  <a:srgbClr val="FF0066"/>
                </a:solidFill>
                <a:latin typeface="Times New Roman" pitchFamily="18" charset="0"/>
              </a:rPr>
              <a:t>ước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Nếu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B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nằm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d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thì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B qua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d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cũng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B.</a:t>
            </a:r>
            <a:endParaRPr lang="en-US" sz="2000" dirty="0">
              <a:latin typeface="Times New Roman" pitchFamily="18" charset="0"/>
            </a:endParaRPr>
          </a:p>
        </p:txBody>
      </p:sp>
      <p:pic>
        <p:nvPicPr>
          <p:cNvPr id="5144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62150" y="2147553"/>
            <a:ext cx="2798763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9" name="Group 18"/>
          <p:cNvGrpSpPr/>
          <p:nvPr/>
        </p:nvGrpSpPr>
        <p:grpSpPr>
          <a:xfrm>
            <a:off x="5105400" y="2362200"/>
            <a:ext cx="4038600" cy="830997"/>
            <a:chOff x="5105400" y="2362200"/>
            <a:chExt cx="4038600" cy="830997"/>
          </a:xfrm>
        </p:grpSpPr>
        <p:sp>
          <p:nvSpPr>
            <p:cNvPr id="5140" name="Text Box 20"/>
            <p:cNvSpPr txBox="1">
              <a:spLocks noChangeArrowheads="1"/>
            </p:cNvSpPr>
            <p:nvPr/>
          </p:nvSpPr>
          <p:spPr bwMode="auto">
            <a:xfrm>
              <a:off x="5105400" y="2362200"/>
              <a:ext cx="40386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err="1">
                  <a:solidFill>
                    <a:srgbClr val="0000FF"/>
                  </a:solidFill>
                  <a:latin typeface="Times New Roman" pitchFamily="18" charset="0"/>
                </a:rPr>
                <a:t>Nếu</a:t>
              </a:r>
              <a:r>
                <a:rPr lang="en-US" sz="2400" b="1" dirty="0">
                  <a:solidFill>
                    <a:srgbClr val="0000FF"/>
                  </a:solidFill>
                  <a:latin typeface="Times New Roman" pitchFamily="18" charset="0"/>
                </a:rPr>
                <a:t> B   </a:t>
              </a:r>
              <a:r>
                <a:rPr lang="en-US" sz="2400" b="1" dirty="0" smtClean="0">
                  <a:solidFill>
                    <a:srgbClr val="0000FF"/>
                  </a:solidFill>
                  <a:latin typeface="Times New Roman" pitchFamily="18" charset="0"/>
                </a:rPr>
                <a:t>  d</a:t>
              </a:r>
              <a:r>
                <a:rPr lang="en-US" sz="2400" b="1" dirty="0">
                  <a:solidFill>
                    <a:srgbClr val="0000FF"/>
                  </a:solidFill>
                  <a:latin typeface="Times New Roman" pitchFamily="18" charset="0"/>
                </a:rPr>
                <a:t>. </a:t>
              </a:r>
              <a:r>
                <a:rPr lang="en-US" sz="2400" b="1" dirty="0" err="1">
                  <a:solidFill>
                    <a:srgbClr val="0000FF"/>
                  </a:solidFill>
                  <a:latin typeface="Times New Roman" pitchFamily="18" charset="0"/>
                </a:rPr>
                <a:t>Tìm</a:t>
              </a:r>
              <a:r>
                <a:rPr lang="en-US" sz="2400" b="1" dirty="0">
                  <a:solidFill>
                    <a:srgbClr val="0000FF"/>
                  </a:solidFill>
                  <a:latin typeface="Times New Roman" pitchFamily="18" charset="0"/>
                </a:rPr>
                <a:t>  </a:t>
              </a:r>
              <a:r>
                <a:rPr lang="en-US" sz="2400" b="1" dirty="0" err="1">
                  <a:solidFill>
                    <a:srgbClr val="0000FF"/>
                  </a:solidFill>
                  <a:latin typeface="Times New Roman" pitchFamily="18" charset="0"/>
                </a:rPr>
                <a:t>điểm</a:t>
              </a:r>
              <a:r>
                <a:rPr lang="en-US" sz="24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  <a:latin typeface="Times New Roman" pitchFamily="18" charset="0"/>
                </a:rPr>
                <a:t>đối</a:t>
              </a:r>
              <a:r>
                <a:rPr lang="en-US" sz="24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  <a:latin typeface="Times New Roman" pitchFamily="18" charset="0"/>
                </a:rPr>
                <a:t>xứng</a:t>
              </a:r>
              <a:r>
                <a:rPr lang="en-US" sz="24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  <a:latin typeface="Times New Roman" pitchFamily="18" charset="0"/>
                </a:rPr>
                <a:t>với</a:t>
              </a:r>
              <a:r>
                <a:rPr lang="en-US" sz="2400" b="1" dirty="0">
                  <a:solidFill>
                    <a:srgbClr val="0000FF"/>
                  </a:solidFill>
                  <a:latin typeface="Times New Roman" pitchFamily="18" charset="0"/>
                </a:rPr>
                <a:t> B qua d ?</a:t>
              </a:r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/>
          </p:nvGraphicFramePr>
          <p:xfrm>
            <a:off x="6032858" y="2477037"/>
            <a:ext cx="469900" cy="295275"/>
          </p:xfrm>
          <a:graphic>
            <a:graphicData uri="http://schemas.openxmlformats.org/presentationml/2006/ole">
              <p:oleObj spid="_x0000_s5121" name="Equation" r:id="rId6" imgW="126720" imgH="126720" progId="Equation.DSMT4">
                <p:embed/>
              </p:oleObj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5181600" y="1371600"/>
            <a:ext cx="3962400" cy="1323439"/>
            <a:chOff x="5181600" y="1371600"/>
            <a:chExt cx="3962400" cy="1323439"/>
          </a:xfrm>
        </p:grpSpPr>
        <p:sp>
          <p:nvSpPr>
            <p:cNvPr id="18" name="Rectangle 17"/>
            <p:cNvSpPr/>
            <p:nvPr/>
          </p:nvSpPr>
          <p:spPr>
            <a:xfrm>
              <a:off x="5181600" y="1447800"/>
              <a:ext cx="457200" cy="304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?1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5562600" y="1371600"/>
              <a:ext cx="35814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Cho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</a:rPr>
                <a:t>đường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</a:rPr>
                <a:t>thẳng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 d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</a:rPr>
                <a:t>và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</a:rPr>
                <a:t>một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</a:rPr>
                <a:t>điểm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 A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</a:rPr>
                <a:t>không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</a:rPr>
                <a:t>thuộc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 d.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</a:rPr>
                <a:t>Hãy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</a:rPr>
                <a:t>vẽ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</a:rPr>
                <a:t>điểm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 A’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</a:rPr>
                <a:t>sao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</a:rPr>
                <a:t>cho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 d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</a:rPr>
                <a:t>là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</a:rPr>
                <a:t>đường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</a:rPr>
                <a:t>trung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</a:rPr>
                <a:t>trục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</a:rPr>
                <a:t>của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</a:rPr>
                <a:t>đoạn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</a:rPr>
                <a:t>thẳng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 AA’ 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  <p:bldP spid="51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A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0000FF"/>
                </a:solidFill>
                <a:latin typeface="Times New Roman" pitchFamily="18" charset="0"/>
              </a:rPr>
              <a:t>Tiết 10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:                          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ĐỐI XỨNG TRỤC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6150" name="Rectangle 6">
            <a:hlinkClick r:id="rId3"/>
          </p:cNvPr>
          <p:cNvSpPr>
            <a:spLocks noChangeArrowheads="1"/>
          </p:cNvSpPr>
          <p:nvPr/>
        </p:nvSpPr>
        <p:spPr bwMode="auto">
          <a:xfrm>
            <a:off x="4343400" y="609600"/>
            <a:ext cx="4800600" cy="6248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latin typeface="Times New Roman" pitchFamily="18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609600"/>
            <a:ext cx="5486400" cy="6248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0" y="1295400"/>
            <a:ext cx="548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2. </a:t>
            </a:r>
            <a:r>
              <a:rPr lang="en-US" sz="2000" b="1" u="sng" dirty="0" err="1">
                <a:latin typeface="Times New Roman" pitchFamily="18" charset="0"/>
              </a:rPr>
              <a:t>Hai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hình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đối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xứng</a:t>
            </a:r>
            <a:r>
              <a:rPr lang="en-US" sz="2000" b="1" u="sng" dirty="0">
                <a:latin typeface="Times New Roman" pitchFamily="18" charset="0"/>
              </a:rPr>
              <a:t> qua </a:t>
            </a:r>
            <a:r>
              <a:rPr lang="en-US" sz="2000" b="1" u="sng" dirty="0" err="1">
                <a:latin typeface="Times New Roman" pitchFamily="18" charset="0"/>
              </a:rPr>
              <a:t>một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đường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thẳng</a:t>
            </a:r>
            <a:r>
              <a:rPr lang="en-US" sz="2000" b="1" u="sng" dirty="0">
                <a:latin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6200" y="1676400"/>
            <a:ext cx="5257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FF0066"/>
                </a:solidFill>
                <a:latin typeface="Times New Roman" pitchFamily="18" charset="0"/>
              </a:rPr>
              <a:t>?2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. Cho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dường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d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AB. 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 +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Vẽ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A’đối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A qua d.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 +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Vẽ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B’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B qua d.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 +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Lấy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C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thuộc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AB,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vẽ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C’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C qua d.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 +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Dùng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thước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để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kiểm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nghiệm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rằng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C’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thuộc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A’B’.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5562600" y="4419600"/>
            <a:ext cx="3429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*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AB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A’B’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gọi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qua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d.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5562600" y="5486400"/>
            <a:ext cx="3276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</a:rPr>
              <a:t>?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</a:rPr>
              <a:t>Vậy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thế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nào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qua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d?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228600" y="1752600"/>
            <a:ext cx="5105400" cy="1311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 u="sng" dirty="0" err="1">
                <a:solidFill>
                  <a:srgbClr val="FF0066"/>
                </a:solidFill>
                <a:latin typeface="Times New Roman" pitchFamily="18" charset="0"/>
              </a:rPr>
              <a:t>Định</a:t>
            </a:r>
            <a:r>
              <a:rPr lang="en-US" sz="2000" b="1" u="sng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000" b="1" u="sng" dirty="0" err="1">
                <a:solidFill>
                  <a:srgbClr val="FF0066"/>
                </a:solidFill>
                <a:latin typeface="Times New Roman" pitchFamily="18" charset="0"/>
              </a:rPr>
              <a:t>nghĩa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gọi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qua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d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nếu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mỗi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thuộc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này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thuộc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kia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qua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d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ngược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lại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0" y="3048000"/>
            <a:ext cx="487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*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d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gọi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trục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đó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0" y="9144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>
                <a:latin typeface="Times New Roman" pitchFamily="18" charset="0"/>
              </a:rPr>
              <a:t>1.Hai </a:t>
            </a:r>
            <a:r>
              <a:rPr lang="en-US" sz="2000" b="1" u="sng" dirty="0" err="1">
                <a:latin typeface="Times New Roman" pitchFamily="18" charset="0"/>
              </a:rPr>
              <a:t>điểm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đối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xứng</a:t>
            </a:r>
            <a:r>
              <a:rPr lang="en-US" sz="2000" b="1" u="sng" dirty="0">
                <a:latin typeface="Times New Roman" pitchFamily="18" charset="0"/>
              </a:rPr>
              <a:t> qua </a:t>
            </a:r>
            <a:r>
              <a:rPr lang="en-US" sz="2000" b="1" u="sng" dirty="0" err="1">
                <a:latin typeface="Times New Roman" pitchFamily="18" charset="0"/>
              </a:rPr>
              <a:t>một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đường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thẳng</a:t>
            </a:r>
            <a:r>
              <a:rPr lang="en-US" sz="2000" b="1" u="sng" dirty="0">
                <a:latin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Line 10"/>
          <p:cNvSpPr>
            <a:spLocks noChangeShapeType="1"/>
          </p:cNvSpPr>
          <p:nvPr/>
        </p:nvSpPr>
        <p:spPr bwMode="auto">
          <a:xfrm>
            <a:off x="5486400" y="2362200"/>
            <a:ext cx="2667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11"/>
          <p:cNvSpPr>
            <a:spLocks noChangeShapeType="1"/>
          </p:cNvSpPr>
          <p:nvPr/>
        </p:nvSpPr>
        <p:spPr bwMode="auto">
          <a:xfrm flipV="1">
            <a:off x="6019800" y="1295400"/>
            <a:ext cx="15240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12"/>
          <p:cNvSpPr>
            <a:spLocks noChangeShapeType="1"/>
          </p:cNvSpPr>
          <p:nvPr/>
        </p:nvSpPr>
        <p:spPr bwMode="auto">
          <a:xfrm>
            <a:off x="6019800" y="3124200"/>
            <a:ext cx="15240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13"/>
          <p:cNvSpPr>
            <a:spLocks noChangeShapeType="1"/>
          </p:cNvSpPr>
          <p:nvPr/>
        </p:nvSpPr>
        <p:spPr bwMode="auto">
          <a:xfrm>
            <a:off x="6019800" y="167640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14"/>
          <p:cNvSpPr>
            <a:spLocks noChangeShapeType="1"/>
          </p:cNvSpPr>
          <p:nvPr/>
        </p:nvSpPr>
        <p:spPr bwMode="auto">
          <a:xfrm>
            <a:off x="7543800" y="1295400"/>
            <a:ext cx="0" cy="2209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Line 15"/>
          <p:cNvSpPr>
            <a:spLocks noChangeShapeType="1"/>
          </p:cNvSpPr>
          <p:nvPr/>
        </p:nvSpPr>
        <p:spPr bwMode="auto">
          <a:xfrm>
            <a:off x="7010400" y="14478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Line 16"/>
          <p:cNvSpPr>
            <a:spLocks noChangeShapeType="1"/>
          </p:cNvSpPr>
          <p:nvPr/>
        </p:nvSpPr>
        <p:spPr bwMode="auto">
          <a:xfrm>
            <a:off x="5943600" y="19812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Line 17"/>
          <p:cNvSpPr>
            <a:spLocks noChangeShapeType="1"/>
          </p:cNvSpPr>
          <p:nvPr/>
        </p:nvSpPr>
        <p:spPr bwMode="auto">
          <a:xfrm>
            <a:off x="5943600" y="2667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Line 18"/>
          <p:cNvSpPr>
            <a:spLocks noChangeShapeType="1"/>
          </p:cNvSpPr>
          <p:nvPr/>
        </p:nvSpPr>
        <p:spPr bwMode="auto">
          <a:xfrm>
            <a:off x="7467600" y="18288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Line 19"/>
          <p:cNvSpPr>
            <a:spLocks noChangeShapeType="1"/>
          </p:cNvSpPr>
          <p:nvPr/>
        </p:nvSpPr>
        <p:spPr bwMode="auto">
          <a:xfrm>
            <a:off x="7467600" y="1905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0"/>
          <p:cNvSpPr>
            <a:spLocks noChangeShapeType="1"/>
          </p:cNvSpPr>
          <p:nvPr/>
        </p:nvSpPr>
        <p:spPr bwMode="auto">
          <a:xfrm>
            <a:off x="7467600" y="28194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Line 21"/>
          <p:cNvSpPr>
            <a:spLocks noChangeShapeType="1"/>
          </p:cNvSpPr>
          <p:nvPr/>
        </p:nvSpPr>
        <p:spPr bwMode="auto">
          <a:xfrm>
            <a:off x="7467600" y="28956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" name="Line 22"/>
          <p:cNvSpPr>
            <a:spLocks noChangeShapeType="1"/>
          </p:cNvSpPr>
          <p:nvPr/>
        </p:nvSpPr>
        <p:spPr bwMode="auto">
          <a:xfrm>
            <a:off x="6858000" y="1828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6858000" y="28194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Line 24"/>
          <p:cNvSpPr>
            <a:spLocks noChangeShapeType="1"/>
          </p:cNvSpPr>
          <p:nvPr/>
        </p:nvSpPr>
        <p:spPr bwMode="auto">
          <a:xfrm flipH="1">
            <a:off x="6934200" y="1828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Line 25"/>
          <p:cNvSpPr>
            <a:spLocks noChangeShapeType="1"/>
          </p:cNvSpPr>
          <p:nvPr/>
        </p:nvSpPr>
        <p:spPr bwMode="auto">
          <a:xfrm flipH="1">
            <a:off x="6934200" y="2819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Text Box 27"/>
          <p:cNvSpPr txBox="1">
            <a:spLocks noChangeArrowheads="1"/>
          </p:cNvSpPr>
          <p:nvPr/>
        </p:nvSpPr>
        <p:spPr bwMode="auto">
          <a:xfrm>
            <a:off x="6819900" y="10541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5867400" y="3149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A’</a:t>
            </a: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6832600" y="33909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C’</a:t>
            </a: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7391400" y="3530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B’</a:t>
            </a:r>
          </a:p>
        </p:txBody>
      </p:sp>
      <p:sp>
        <p:nvSpPr>
          <p:cNvPr id="70" name="Text Box 32"/>
          <p:cNvSpPr txBox="1">
            <a:spLocks noChangeArrowheads="1"/>
          </p:cNvSpPr>
          <p:nvPr/>
        </p:nvSpPr>
        <p:spPr bwMode="auto">
          <a:xfrm>
            <a:off x="5486400" y="2057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71" name="Line 33"/>
          <p:cNvSpPr>
            <a:spLocks noChangeShapeType="1"/>
          </p:cNvSpPr>
          <p:nvPr/>
        </p:nvSpPr>
        <p:spPr bwMode="auto">
          <a:xfrm>
            <a:off x="6019800" y="22098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34"/>
          <p:cNvSpPr>
            <a:spLocks noChangeShapeType="1"/>
          </p:cNvSpPr>
          <p:nvPr/>
        </p:nvSpPr>
        <p:spPr bwMode="auto">
          <a:xfrm>
            <a:off x="6172200" y="22098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35"/>
          <p:cNvSpPr>
            <a:spLocks noChangeShapeType="1"/>
          </p:cNvSpPr>
          <p:nvPr/>
        </p:nvSpPr>
        <p:spPr bwMode="auto">
          <a:xfrm>
            <a:off x="7010400" y="22098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36"/>
          <p:cNvSpPr>
            <a:spLocks noChangeShapeType="1"/>
          </p:cNvSpPr>
          <p:nvPr/>
        </p:nvSpPr>
        <p:spPr bwMode="auto">
          <a:xfrm>
            <a:off x="7162800" y="22098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37"/>
          <p:cNvSpPr>
            <a:spLocks noChangeShapeType="1"/>
          </p:cNvSpPr>
          <p:nvPr/>
        </p:nvSpPr>
        <p:spPr bwMode="auto">
          <a:xfrm>
            <a:off x="7543800" y="22098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38"/>
          <p:cNvSpPr>
            <a:spLocks noChangeShapeType="1"/>
          </p:cNvSpPr>
          <p:nvPr/>
        </p:nvSpPr>
        <p:spPr bwMode="auto">
          <a:xfrm>
            <a:off x="7696200" y="22098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Text Box 47"/>
          <p:cNvSpPr txBox="1">
            <a:spLocks noChangeArrowheads="1"/>
          </p:cNvSpPr>
          <p:nvPr/>
        </p:nvSpPr>
        <p:spPr bwMode="auto">
          <a:xfrm>
            <a:off x="5867400" y="1295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78" name="Text Box 48"/>
          <p:cNvSpPr txBox="1">
            <a:spLocks noChangeArrowheads="1"/>
          </p:cNvSpPr>
          <p:nvPr/>
        </p:nvSpPr>
        <p:spPr bwMode="auto">
          <a:xfrm>
            <a:off x="7378700" y="914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79" name="Oval 72"/>
          <p:cNvSpPr>
            <a:spLocks noChangeArrowheads="1"/>
          </p:cNvSpPr>
          <p:nvPr/>
        </p:nvSpPr>
        <p:spPr bwMode="auto">
          <a:xfrm>
            <a:off x="5994400" y="16383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73"/>
          <p:cNvSpPr>
            <a:spLocks noChangeArrowheads="1"/>
          </p:cNvSpPr>
          <p:nvPr/>
        </p:nvSpPr>
        <p:spPr bwMode="auto">
          <a:xfrm>
            <a:off x="6972300" y="1397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Oval 74"/>
          <p:cNvSpPr>
            <a:spLocks noChangeArrowheads="1"/>
          </p:cNvSpPr>
          <p:nvPr/>
        </p:nvSpPr>
        <p:spPr bwMode="auto">
          <a:xfrm>
            <a:off x="7505700" y="12573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75"/>
          <p:cNvSpPr>
            <a:spLocks noChangeArrowheads="1"/>
          </p:cNvSpPr>
          <p:nvPr/>
        </p:nvSpPr>
        <p:spPr bwMode="auto">
          <a:xfrm>
            <a:off x="5994400" y="30861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Oval 76"/>
          <p:cNvSpPr>
            <a:spLocks noChangeArrowheads="1"/>
          </p:cNvSpPr>
          <p:nvPr/>
        </p:nvSpPr>
        <p:spPr bwMode="auto">
          <a:xfrm>
            <a:off x="6985000" y="33401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Oval 77"/>
          <p:cNvSpPr>
            <a:spLocks noChangeArrowheads="1"/>
          </p:cNvSpPr>
          <p:nvPr/>
        </p:nvSpPr>
        <p:spPr bwMode="auto">
          <a:xfrm>
            <a:off x="7505700" y="347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5" name="Group 78"/>
          <p:cNvGrpSpPr>
            <a:grpSpLocks/>
          </p:cNvGrpSpPr>
          <p:nvPr/>
        </p:nvGrpSpPr>
        <p:grpSpPr bwMode="auto">
          <a:xfrm rot="861257">
            <a:off x="4419600" y="3340100"/>
            <a:ext cx="4724400" cy="533400"/>
            <a:chOff x="972" y="2984"/>
            <a:chExt cx="3588" cy="502"/>
          </a:xfrm>
        </p:grpSpPr>
        <p:pic>
          <p:nvPicPr>
            <p:cNvPr id="86" name="Picture 7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2984"/>
              <a:ext cx="3408" cy="502"/>
            </a:xfrm>
            <a:prstGeom prst="rect">
              <a:avLst/>
            </a:prstGeom>
            <a:noFill/>
          </p:spPr>
        </p:pic>
        <p:sp>
          <p:nvSpPr>
            <p:cNvPr id="87" name="Text Box 80"/>
            <p:cNvSpPr txBox="1">
              <a:spLocks noChangeArrowheads="1"/>
            </p:cNvSpPr>
            <p:nvPr/>
          </p:nvSpPr>
          <p:spPr bwMode="auto">
            <a:xfrm flipV="1">
              <a:off x="972" y="3041"/>
              <a:ext cx="38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600" b="1">
                  <a:latin typeface="Times New Roman" pitchFamily="18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3" grpId="0"/>
      <p:bldP spid="6153" grpId="1"/>
      <p:bldP spid="6173" grpId="0"/>
      <p:bldP spid="6174" grpId="0"/>
      <p:bldP spid="6175" grpId="0" animBg="1"/>
      <p:bldP spid="6176" grpId="0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/>
      <p:bldP spid="68" grpId="0"/>
      <p:bldP spid="69" grpId="0"/>
      <p:bldP spid="70" grpId="0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/>
      <p:bldP spid="78" grpId="0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-152400"/>
            <a:ext cx="9144000" cy="6858000"/>
            <a:chOff x="0" y="0"/>
            <a:chExt cx="5760" cy="4320"/>
          </a:xfrm>
        </p:grpSpPr>
        <p:pic>
          <p:nvPicPr>
            <p:cNvPr id="7172" name="Picture 4" descr="HA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0" y="96"/>
              <a:ext cx="56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 dirty="0">
                  <a:solidFill>
                    <a:srgbClr val="0000FF"/>
                  </a:solidFill>
                  <a:latin typeface="Times New Roman" pitchFamily="18" charset="0"/>
                </a:rPr>
                <a:t>    </a:t>
              </a:r>
              <a:r>
                <a:rPr lang="en-US" sz="2400" b="1" i="1" u="sng" dirty="0" err="1">
                  <a:solidFill>
                    <a:srgbClr val="0000FF"/>
                  </a:solidFill>
                  <a:latin typeface="Times New Roman" pitchFamily="18" charset="0"/>
                </a:rPr>
                <a:t>Tiết</a:t>
              </a:r>
              <a:r>
                <a:rPr lang="en-US" sz="2400" b="1" i="1" u="sng" dirty="0">
                  <a:solidFill>
                    <a:srgbClr val="0000FF"/>
                  </a:solidFill>
                  <a:latin typeface="Times New Roman" pitchFamily="18" charset="0"/>
                </a:rPr>
                <a:t> 10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 :                             </a:t>
              </a:r>
              <a:r>
                <a:rPr lang="en-US" sz="2400" b="1" dirty="0">
                  <a:solidFill>
                    <a:srgbClr val="0000FF"/>
                  </a:solidFill>
                  <a:latin typeface="Times New Roman" pitchFamily="18" charset="0"/>
                </a:rPr>
                <a:t>ĐỐI XỨNG TRỤC</a:t>
              </a:r>
              <a:endParaRPr lang="en-US" sz="2400" dirty="0">
                <a:latin typeface="Times New Roman" pitchFamily="18" charset="0"/>
              </a:endParaRPr>
            </a:p>
          </p:txBody>
        </p:sp>
      </p:grp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6400800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CCFFFF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0" y="1127125"/>
            <a:ext cx="4953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2. </a:t>
            </a:r>
            <a:r>
              <a:rPr lang="en-US" sz="2000" b="1" u="sng" dirty="0" err="1">
                <a:latin typeface="Times New Roman" pitchFamily="18" charset="0"/>
              </a:rPr>
              <a:t>Hai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hình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đối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xứng</a:t>
            </a:r>
            <a:r>
              <a:rPr lang="en-US" sz="2000" b="1" u="sng" dirty="0">
                <a:latin typeface="Times New Roman" pitchFamily="18" charset="0"/>
              </a:rPr>
              <a:t> qua </a:t>
            </a:r>
            <a:r>
              <a:rPr lang="en-US" sz="2000" b="1" u="sng" dirty="0" err="1">
                <a:latin typeface="Times New Roman" pitchFamily="18" charset="0"/>
              </a:rPr>
              <a:t>một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đường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thẳng</a:t>
            </a:r>
            <a:r>
              <a:rPr lang="en-US" sz="2000" b="1" u="sng" dirty="0">
                <a:latin typeface="Times New Roman" pitchFamily="18" charset="0"/>
              </a:rPr>
              <a:t>.</a:t>
            </a:r>
            <a:r>
              <a:rPr lang="en-US" sz="2000" dirty="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 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0" y="1600200"/>
            <a:ext cx="449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*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Nếu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(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góc,tam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)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qua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thì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chúng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4800600" y="27432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66"/>
                </a:solidFill>
                <a:latin typeface="Times New Roman" pitchFamily="18" charset="0"/>
              </a:rPr>
              <a:t>*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>
                <a:solidFill>
                  <a:srgbClr val="0000FF"/>
                </a:solidFill>
                <a:latin typeface="VNI-Script" pitchFamily="2" charset="0"/>
              </a:rPr>
              <a:t>H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>
                <a:solidFill>
                  <a:srgbClr val="0000FF"/>
                </a:solidFill>
                <a:latin typeface="VNI-Script" pitchFamily="2" charset="0"/>
              </a:rPr>
              <a:t>H’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qua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trục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d .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457200"/>
            <a:ext cx="2590800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019800" y="533663"/>
            <a:ext cx="2514600" cy="2137793"/>
            <a:chOff x="48" y="2164"/>
            <a:chExt cx="2016" cy="2590"/>
          </a:xfrm>
        </p:grpSpPr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48" y="2256"/>
              <a:ext cx="2016" cy="2400"/>
              <a:chOff x="1776" y="480"/>
              <a:chExt cx="3888" cy="3504"/>
            </a:xfrm>
          </p:grpSpPr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1776" y="480"/>
                <a:ext cx="3888" cy="3504"/>
                <a:chOff x="672" y="240"/>
                <a:chExt cx="5088" cy="4320"/>
              </a:xfrm>
            </p:grpSpPr>
            <p:graphicFrame>
              <p:nvGraphicFramePr>
                <p:cNvPr id="7183" name="Object 15"/>
                <p:cNvGraphicFramePr>
                  <a:graphicFrameLocks noChangeAspect="1"/>
                </p:cNvGraphicFramePr>
                <p:nvPr/>
              </p:nvGraphicFramePr>
              <p:xfrm>
                <a:off x="3455" y="1025"/>
                <a:ext cx="2305" cy="2880"/>
              </p:xfrm>
              <a:graphic>
                <a:graphicData uri="http://schemas.openxmlformats.org/presentationml/2006/ole">
                  <p:oleObj spid="_x0000_s20482" name="Photo Editor Photo" r:id="rId5" imgW="3809524" imgH="3048426" progId="">
                    <p:embed/>
                  </p:oleObj>
                </a:graphicData>
              </a:graphic>
            </p:graphicFrame>
            <p:graphicFrame>
              <p:nvGraphicFramePr>
                <p:cNvPr id="7184" name="Object 16"/>
                <p:cNvGraphicFramePr>
                  <a:graphicFrameLocks noChangeAspect="1"/>
                </p:cNvGraphicFramePr>
                <p:nvPr/>
              </p:nvGraphicFramePr>
              <p:xfrm>
                <a:off x="672" y="1025"/>
                <a:ext cx="2396" cy="2896"/>
              </p:xfrm>
              <a:graphic>
                <a:graphicData uri="http://schemas.openxmlformats.org/presentationml/2006/ole">
                  <p:oleObj spid="_x0000_s20483" name="Photo Editor Photo" r:id="rId6" imgW="3809524" imgH="3048426" progId="">
                    <p:embed/>
                  </p:oleObj>
                </a:graphicData>
              </a:graphic>
            </p:graphicFrame>
            <p:sp>
              <p:nvSpPr>
                <p:cNvPr id="7185" name="Line 17"/>
                <p:cNvSpPr>
                  <a:spLocks noChangeShapeType="1"/>
                </p:cNvSpPr>
                <p:nvPr/>
              </p:nvSpPr>
              <p:spPr bwMode="auto">
                <a:xfrm>
                  <a:off x="3268" y="24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186" name="Line 18"/>
              <p:cNvSpPr>
                <a:spLocks noChangeShapeType="1"/>
              </p:cNvSpPr>
              <p:nvPr/>
            </p:nvSpPr>
            <p:spPr bwMode="auto">
              <a:xfrm>
                <a:off x="3312" y="1728"/>
                <a:ext cx="912" cy="0"/>
              </a:xfrm>
              <a:prstGeom prst="line">
                <a:avLst/>
              </a:prstGeom>
              <a:noFill/>
              <a:ln w="9525" cap="rnd">
                <a:solidFill>
                  <a:srgbClr val="FF00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Line 19"/>
              <p:cNvSpPr>
                <a:spLocks noChangeShapeType="1"/>
              </p:cNvSpPr>
              <p:nvPr/>
            </p:nvSpPr>
            <p:spPr bwMode="auto">
              <a:xfrm>
                <a:off x="2075" y="1152"/>
                <a:ext cx="3312" cy="0"/>
              </a:xfrm>
              <a:prstGeom prst="line">
                <a:avLst/>
              </a:prstGeom>
              <a:noFill/>
              <a:ln w="9525" cap="rnd">
                <a:solidFill>
                  <a:srgbClr val="FF00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Line 20"/>
              <p:cNvSpPr>
                <a:spLocks noChangeShapeType="1"/>
              </p:cNvSpPr>
              <p:nvPr/>
            </p:nvSpPr>
            <p:spPr bwMode="auto">
              <a:xfrm>
                <a:off x="3057" y="2880"/>
                <a:ext cx="1392" cy="0"/>
              </a:xfrm>
              <a:prstGeom prst="line">
                <a:avLst/>
              </a:prstGeom>
              <a:noFill/>
              <a:ln w="952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170" y="4195"/>
              <a:ext cx="224" cy="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 dirty="0" smtClean="0">
                  <a:solidFill>
                    <a:srgbClr val="0000FF"/>
                  </a:solidFill>
                  <a:latin typeface="VNI-Script" pitchFamily="2" charset="0"/>
                </a:rPr>
                <a:t>H</a:t>
              </a:r>
              <a:endParaRPr lang="en-US" sz="2400" b="1" i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1453" y="4195"/>
              <a:ext cx="550" cy="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 dirty="0" smtClean="0">
                  <a:solidFill>
                    <a:srgbClr val="0000FF"/>
                  </a:solidFill>
                  <a:latin typeface="VNI-Script" pitchFamily="2" charset="0"/>
                </a:rPr>
                <a:t>H’’</a:t>
              </a:r>
              <a:endParaRPr lang="en-US" sz="2400" b="1" i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7196" name="Text Box 28"/>
            <p:cNvSpPr txBox="1">
              <a:spLocks noChangeArrowheads="1"/>
            </p:cNvSpPr>
            <p:nvPr/>
          </p:nvSpPr>
          <p:spPr bwMode="auto">
            <a:xfrm>
              <a:off x="1087" y="2164"/>
              <a:ext cx="240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4876800" y="2286000"/>
            <a:ext cx="42672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:  +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AB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A’B’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qua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trục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d.</a:t>
            </a:r>
            <a:b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           +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AC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A’C’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qua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trục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d.</a:t>
            </a:r>
            <a:b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          +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góc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ABC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A’B’C’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qua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trục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d.</a:t>
            </a:r>
            <a:b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         +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tam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ABC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A’B’C’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qua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trục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d.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4800600" y="9906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0" y="7620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>
                <a:latin typeface="Times New Roman" pitchFamily="18" charset="0"/>
              </a:rPr>
              <a:t>1.Hai </a:t>
            </a:r>
            <a:r>
              <a:rPr lang="en-US" sz="2000" b="1" u="sng" dirty="0" err="1">
                <a:latin typeface="Times New Roman" pitchFamily="18" charset="0"/>
              </a:rPr>
              <a:t>điểm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đối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xứng</a:t>
            </a:r>
            <a:r>
              <a:rPr lang="en-US" sz="2000" b="1" u="sng" dirty="0">
                <a:latin typeface="Times New Roman" pitchFamily="18" charset="0"/>
              </a:rPr>
              <a:t> qua </a:t>
            </a:r>
            <a:r>
              <a:rPr lang="en-US" sz="2000" b="1" u="sng" dirty="0" err="1">
                <a:latin typeface="Times New Roman" pitchFamily="18" charset="0"/>
              </a:rPr>
              <a:t>một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đường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thẳng</a:t>
            </a:r>
            <a:r>
              <a:rPr lang="en-US" sz="2000" b="1" u="sng" dirty="0">
                <a:latin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92" grpId="0"/>
      <p:bldP spid="7199" grpId="0"/>
      <p:bldP spid="719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8197" name="Picture 5" descr="HA8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0" y="96"/>
              <a:ext cx="56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rgbClr val="0000FF"/>
                  </a:solidFill>
                  <a:latin typeface="Times New Roman" pitchFamily="18" charset="0"/>
                </a:rPr>
                <a:t>    </a:t>
              </a:r>
              <a:r>
                <a:rPr lang="en-US" sz="2400" b="1" i="1" u="sng">
                  <a:solidFill>
                    <a:srgbClr val="0000FF"/>
                  </a:solidFill>
                  <a:latin typeface="Times New Roman" pitchFamily="18" charset="0"/>
                </a:rPr>
                <a:t>Tiết 10</a:t>
              </a: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 :                             </a:t>
              </a:r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</a:rPr>
                <a:t>ĐỐI XỨNG TRỤC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6096000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CCFFFF"/>
              </a:solidFill>
              <a:latin typeface="Times New Roman" pitchFamily="18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-50800" y="1600200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>
                <a:latin typeface="Times New Roman" pitchFamily="18" charset="0"/>
              </a:rPr>
              <a:t>3. </a:t>
            </a:r>
            <a:r>
              <a:rPr lang="en-US" sz="2000" b="1" u="sng" dirty="0" err="1">
                <a:latin typeface="Times New Roman" pitchFamily="18" charset="0"/>
              </a:rPr>
              <a:t>Hình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có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trục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đối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xứng</a:t>
            </a:r>
            <a:r>
              <a:rPr lang="en-US" sz="2000" b="1" u="sng" dirty="0">
                <a:latin typeface="Times New Roman" pitchFamily="18" charset="0"/>
              </a:rPr>
              <a:t>: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876800" y="2209800"/>
            <a:ext cx="411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 dirty="0">
                <a:solidFill>
                  <a:srgbClr val="FF0066"/>
                </a:solidFill>
                <a:latin typeface="Times New Roman" pitchFamily="18" charset="0"/>
              </a:rPr>
              <a:t>?3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. Cho tam 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ABC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cân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tại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A,đường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cao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AH.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mỗi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cạnh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tam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ABC qua AH.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5887" y="1981200"/>
            <a:ext cx="191611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724400" y="3733800"/>
            <a:ext cx="4419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2000" b="1" i="1" u="sng" dirty="0" err="1">
                <a:solidFill>
                  <a:srgbClr val="FF0066"/>
                </a:solidFill>
                <a:latin typeface="Times New Roman" pitchFamily="18" charset="0"/>
              </a:rPr>
              <a:t>Trả</a:t>
            </a:r>
            <a:r>
              <a:rPr lang="en-US" sz="2000" b="1" i="1" u="sng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000" b="1" i="1" u="sng" dirty="0" err="1">
                <a:solidFill>
                  <a:srgbClr val="FF0066"/>
                </a:solidFill>
                <a:latin typeface="Times New Roman" pitchFamily="18" charset="0"/>
              </a:rPr>
              <a:t>lời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: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Xét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tam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ABC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cân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tại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A.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  +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cạnh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AB qua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cao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AH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cạnh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AC. 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  +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cạnh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AC  qua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cao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AH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cạnh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AB.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  +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BH qua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cao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AH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CH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ngược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lại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algn="just"/>
            <a:endParaRPr lang="en-US" sz="2000" dirty="0">
              <a:latin typeface="Times New Roman" pitchFamily="18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52400" y="4403725"/>
            <a:ext cx="4343400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 i="1" u="sng" dirty="0" err="1">
                <a:solidFill>
                  <a:srgbClr val="FF0066"/>
                </a:solidFill>
                <a:latin typeface="Times New Roman" pitchFamily="18" charset="0"/>
              </a:rPr>
              <a:t>Định</a:t>
            </a:r>
            <a:r>
              <a:rPr lang="en-US" sz="2000" b="1" i="1" u="sng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000" b="1" i="1" u="sng" dirty="0" err="1">
                <a:solidFill>
                  <a:srgbClr val="FF0066"/>
                </a:solidFill>
                <a:latin typeface="Times New Roman" pitchFamily="18" charset="0"/>
              </a:rPr>
              <a:t>nghĩa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d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gọi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trục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>
                <a:solidFill>
                  <a:srgbClr val="0000FF"/>
                </a:solidFill>
                <a:latin typeface="VNI-Script" pitchFamily="2" charset="0"/>
              </a:rPr>
              <a:t>H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latin typeface="Times New Roman" pitchFamily="18" charset="0"/>
              </a:rPr>
              <a:t>nếu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xứng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mỗi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thuộc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00FF"/>
                </a:solidFill>
                <a:latin typeface="VNI-Script" pitchFamily="2" charset="0"/>
              </a:rPr>
              <a:t>H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</a:rPr>
              <a:t>  qua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d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cũng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thuộc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00FF"/>
                </a:solidFill>
                <a:latin typeface="VNI-Script" pitchFamily="2" charset="0"/>
              </a:rPr>
              <a:t>H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28600" y="6003925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* Ta nói hình </a:t>
            </a:r>
            <a:r>
              <a:rPr lang="en-US" sz="2000" b="1" i="1">
                <a:solidFill>
                  <a:srgbClr val="0000FF"/>
                </a:solidFill>
                <a:latin typeface="VNI-Script" pitchFamily="2" charset="0"/>
              </a:rPr>
              <a:t>H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 có trục đối xứng.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48006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-76200" y="1219200"/>
            <a:ext cx="495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2. </a:t>
            </a:r>
            <a:r>
              <a:rPr lang="en-US" sz="2000" b="1" u="sng" dirty="0" err="1">
                <a:latin typeface="Times New Roman" pitchFamily="18" charset="0"/>
              </a:rPr>
              <a:t>Hai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hình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đối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xứng</a:t>
            </a:r>
            <a:r>
              <a:rPr lang="en-US" sz="2000" b="1" u="sng" dirty="0">
                <a:latin typeface="Times New Roman" pitchFamily="18" charset="0"/>
              </a:rPr>
              <a:t> qua </a:t>
            </a:r>
            <a:r>
              <a:rPr lang="en-US" sz="2000" b="1" u="sng" dirty="0" err="1">
                <a:latin typeface="Times New Roman" pitchFamily="18" charset="0"/>
              </a:rPr>
              <a:t>một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đường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thẳng</a:t>
            </a:r>
            <a:r>
              <a:rPr lang="en-US" sz="2000" b="1" u="sng" dirty="0">
                <a:latin typeface="Times New Roman" pitchFamily="18" charset="0"/>
              </a:rPr>
              <a:t>.</a:t>
            </a:r>
            <a:r>
              <a:rPr lang="en-US" sz="2000" dirty="0">
                <a:latin typeface="Times New Roman" pitchFamily="18" charset="0"/>
              </a:rPr>
              <a:t> 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-76200" y="7620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>
                <a:latin typeface="Times New Roman" pitchFamily="18" charset="0"/>
              </a:rPr>
              <a:t>1</a:t>
            </a:r>
            <a:r>
              <a:rPr lang="en-US" sz="2000" b="1" u="sng" dirty="0" smtClean="0">
                <a:latin typeface="Times New Roman" pitchFamily="18" charset="0"/>
              </a:rPr>
              <a:t>. </a:t>
            </a:r>
            <a:r>
              <a:rPr lang="en-US" sz="2000" b="1" u="sng" dirty="0" err="1" smtClean="0">
                <a:latin typeface="Times New Roman" pitchFamily="18" charset="0"/>
              </a:rPr>
              <a:t>Hai</a:t>
            </a:r>
            <a:r>
              <a:rPr lang="en-US" sz="2000" b="1" u="sng" dirty="0" smtClean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điểm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đối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xứng</a:t>
            </a:r>
            <a:r>
              <a:rPr lang="en-US" sz="2000" b="1" u="sng" dirty="0">
                <a:latin typeface="Times New Roman" pitchFamily="18" charset="0"/>
              </a:rPr>
              <a:t> qua </a:t>
            </a:r>
            <a:r>
              <a:rPr lang="en-US" sz="2000" b="1" u="sng" dirty="0" err="1">
                <a:latin typeface="Times New Roman" pitchFamily="18" charset="0"/>
              </a:rPr>
              <a:t>một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đường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thẳng</a:t>
            </a:r>
            <a:r>
              <a:rPr lang="en-US" sz="2000" b="1" u="sng" dirty="0">
                <a:latin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76200" y="3787914"/>
            <a:ext cx="441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</a:rPr>
              <a:t>Ta </a:t>
            </a:r>
            <a:r>
              <a:rPr lang="en-US" sz="2000" dirty="0" err="1" smtClean="0">
                <a:latin typeface="Times New Roman" pitchFamily="18" charset="0"/>
              </a:rPr>
              <a:t>nói</a:t>
            </a:r>
            <a:r>
              <a:rPr lang="en-US" sz="2000" dirty="0" smtClean="0">
                <a:latin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</a:rPr>
              <a:t>đường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thẳng</a:t>
            </a:r>
            <a:r>
              <a:rPr lang="en-US" sz="2000" dirty="0" smtClean="0">
                <a:latin typeface="Times New Roman" pitchFamily="18" charset="0"/>
              </a:rPr>
              <a:t> AH </a:t>
            </a:r>
            <a:r>
              <a:rPr lang="en-US" sz="2000" dirty="0" err="1" smtClean="0">
                <a:latin typeface="Times New Roman" pitchFamily="18" charset="0"/>
              </a:rPr>
              <a:t>gọi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</a:rPr>
              <a:t>trục</a:t>
            </a:r>
            <a:r>
              <a:rPr lang="en-US" sz="2000" i="1" dirty="0" smtClean="0">
                <a:latin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</a:rPr>
              <a:t>đối</a:t>
            </a:r>
            <a:r>
              <a:rPr lang="en-US" sz="2000" i="1" dirty="0" smtClean="0">
                <a:latin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</a:rPr>
              <a:t>xứng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</a:rPr>
              <a:t> tam </a:t>
            </a:r>
            <a:r>
              <a:rPr lang="en-US" sz="2000" dirty="0" err="1" smtClean="0">
                <a:latin typeface="Times New Roman" pitchFamily="18" charset="0"/>
              </a:rPr>
              <a:t>giác</a:t>
            </a:r>
            <a:r>
              <a:rPr lang="en-US" sz="2000" dirty="0" smtClean="0">
                <a:latin typeface="Times New Roman" pitchFamily="18" charset="0"/>
              </a:rPr>
              <a:t> ABC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724400" y="3711714"/>
            <a:ext cx="441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dirty="0" err="1" smtClean="0">
                <a:latin typeface="Times New Roman" pitchFamily="18" charset="0"/>
              </a:rPr>
              <a:t>Vậy</a:t>
            </a:r>
            <a:r>
              <a:rPr lang="en-US" sz="2000" dirty="0" smtClean="0">
                <a:latin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</a:rPr>
              <a:t>khi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nào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đường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thẳng</a:t>
            </a:r>
            <a:r>
              <a:rPr lang="en-US" sz="2000" dirty="0" smtClean="0">
                <a:latin typeface="Times New Roman" pitchFamily="18" charset="0"/>
              </a:rPr>
              <a:t> d </a:t>
            </a:r>
            <a:r>
              <a:rPr lang="en-US" sz="2000" dirty="0" err="1" smtClean="0">
                <a:latin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trục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đối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xứng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hình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00FF"/>
                </a:solidFill>
                <a:latin typeface="VNI-Script" pitchFamily="2" charset="0"/>
              </a:rPr>
              <a:t>H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</a:rPr>
              <a:t>  ?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8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8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  <p:bldP spid="8201" grpId="1"/>
      <p:bldP spid="8203" grpId="0" build="allAtOnce"/>
      <p:bldP spid="8204" grpId="0" animBg="1"/>
      <p:bldP spid="8208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9221" name="Picture 5" descr="HA8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0" y="96"/>
              <a:ext cx="56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 dirty="0">
                  <a:solidFill>
                    <a:srgbClr val="0000FF"/>
                  </a:solidFill>
                  <a:latin typeface="Times New Roman" pitchFamily="18" charset="0"/>
                </a:rPr>
                <a:t>    </a:t>
              </a:r>
              <a:r>
                <a:rPr lang="en-US" sz="2400" b="1" i="1" u="sng" dirty="0" err="1">
                  <a:solidFill>
                    <a:srgbClr val="0000FF"/>
                  </a:solidFill>
                  <a:latin typeface="Times New Roman" pitchFamily="18" charset="0"/>
                </a:rPr>
                <a:t>Tiết</a:t>
              </a:r>
              <a:r>
                <a:rPr lang="en-US" sz="2400" b="1" i="1" u="sng" dirty="0">
                  <a:solidFill>
                    <a:srgbClr val="0000FF"/>
                  </a:solidFill>
                  <a:latin typeface="Times New Roman" pitchFamily="18" charset="0"/>
                </a:rPr>
                <a:t> 10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 :                             </a:t>
              </a:r>
              <a:r>
                <a:rPr lang="en-US" sz="2400" b="1" dirty="0">
                  <a:solidFill>
                    <a:srgbClr val="0000FF"/>
                  </a:solidFill>
                  <a:latin typeface="Times New Roman" pitchFamily="18" charset="0"/>
                </a:rPr>
                <a:t>ĐỐI XỨNG TRỤC</a:t>
              </a:r>
              <a:endParaRPr lang="en-US" sz="2400" dirty="0">
                <a:latin typeface="Times New Roman" pitchFamily="18" charset="0"/>
              </a:endParaRPr>
            </a:p>
          </p:txBody>
        </p:sp>
      </p:grp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61722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181600" y="838200"/>
            <a:ext cx="3810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</a:rPr>
              <a:t>?4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. Mỗi hình sau có bao nhiêu trục đối xứng</a:t>
            </a:r>
          </a:p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    a) Chữ cái in hoa A.        </a:t>
            </a:r>
          </a:p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    b) Tam giác đều ABC.</a:t>
            </a:r>
          </a:p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    c) Đường tròn tâm O.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3124200" y="4191000"/>
            <a:ext cx="2362200" cy="1905000"/>
          </a:xfrm>
          <a:prstGeom prst="triangle">
            <a:avLst>
              <a:gd name="adj" fmla="val 49194"/>
            </a:avLst>
          </a:prstGeom>
          <a:solidFill>
            <a:srgbClr val="FF99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solidFill>
                <a:srgbClr val="0000FF"/>
              </a:solidFill>
              <a:latin typeface="VNtimes new roman" pitchFamily="34" charset="0"/>
            </a:endParaRPr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6400800" y="4419600"/>
            <a:ext cx="1676400" cy="1600200"/>
          </a:xfrm>
          <a:prstGeom prst="ellipse">
            <a:avLst/>
          </a:prstGeom>
          <a:solidFill>
            <a:srgbClr val="CCECFF"/>
          </a:solidFill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234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038600"/>
            <a:ext cx="2590800" cy="201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743200" y="3733800"/>
            <a:ext cx="3200400" cy="2819400"/>
            <a:chOff x="1728" y="2352"/>
            <a:chExt cx="2016" cy="1776"/>
          </a:xfrm>
        </p:grpSpPr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>
              <a:off x="2701" y="23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 flipV="1">
              <a:off x="1776" y="2858"/>
              <a:ext cx="1776" cy="110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 flipH="1" flipV="1">
              <a:off x="1728" y="2806"/>
              <a:ext cx="1920" cy="115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Text Box 30"/>
            <p:cNvSpPr txBox="1">
              <a:spLocks noChangeArrowheads="1"/>
            </p:cNvSpPr>
            <p:nvPr/>
          </p:nvSpPr>
          <p:spPr bwMode="auto">
            <a:xfrm>
              <a:off x="1824" y="2688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d</a:t>
              </a:r>
              <a:r>
                <a:rPr lang="en-US" sz="2000" baseline="-2500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9247" name="Text Box 31"/>
            <p:cNvSpPr txBox="1">
              <a:spLocks noChangeArrowheads="1"/>
            </p:cNvSpPr>
            <p:nvPr/>
          </p:nvSpPr>
          <p:spPr bwMode="auto">
            <a:xfrm>
              <a:off x="2688" y="2352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d</a:t>
              </a:r>
              <a:r>
                <a:rPr lang="en-US" sz="2000" baseline="-2500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9248" name="Text Box 32"/>
            <p:cNvSpPr txBox="1">
              <a:spLocks noChangeArrowheads="1"/>
            </p:cNvSpPr>
            <p:nvPr/>
          </p:nvSpPr>
          <p:spPr bwMode="auto">
            <a:xfrm>
              <a:off x="3360" y="2880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d</a:t>
              </a:r>
              <a:r>
                <a:rPr lang="en-US" sz="2000" baseline="-2500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0" y="3886200"/>
            <a:ext cx="2667000" cy="2759075"/>
            <a:chOff x="0" y="2448"/>
            <a:chExt cx="1680" cy="1738"/>
          </a:xfrm>
        </p:grpSpPr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1056" y="2448"/>
              <a:ext cx="240" cy="1440"/>
              <a:chOff x="1056" y="2448"/>
              <a:chExt cx="240" cy="1440"/>
            </a:xfrm>
          </p:grpSpPr>
          <p:sp>
            <p:nvSpPr>
              <p:cNvPr id="9236" name="Line 20"/>
              <p:cNvSpPr>
                <a:spLocks noChangeShapeType="1"/>
              </p:cNvSpPr>
              <p:nvPr/>
            </p:nvSpPr>
            <p:spPr bwMode="auto">
              <a:xfrm>
                <a:off x="1056" y="2448"/>
                <a:ext cx="0" cy="144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7" name="Text Box 21"/>
              <p:cNvSpPr txBox="1">
                <a:spLocks noChangeArrowheads="1"/>
              </p:cNvSpPr>
              <p:nvPr/>
            </p:nvSpPr>
            <p:spPr bwMode="auto">
              <a:xfrm>
                <a:off x="1056" y="2496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rgbClr val="FF0000"/>
                    </a:solidFill>
                    <a:latin typeface="Times New Roman" pitchFamily="18" charset="0"/>
                  </a:rPr>
                  <a:t>d</a:t>
                </a:r>
              </a:p>
            </p:txBody>
          </p:sp>
        </p:grpSp>
        <p:sp>
          <p:nvSpPr>
            <p:cNvPr id="9262" name="Text Box 46"/>
            <p:cNvSpPr txBox="1">
              <a:spLocks noChangeArrowheads="1"/>
            </p:cNvSpPr>
            <p:nvPr/>
          </p:nvSpPr>
          <p:spPr bwMode="auto">
            <a:xfrm>
              <a:off x="0" y="3936"/>
              <a:ext cx="1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3399"/>
                  </a:solidFill>
                  <a:latin typeface="Times New Roman" pitchFamily="18" charset="0"/>
                </a:rPr>
                <a:t>  </a:t>
              </a:r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Có một trục đối xứng</a:t>
              </a:r>
            </a:p>
          </p:txBody>
        </p:sp>
      </p:grp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2895600" y="63246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Có ba trục đối xứng</a:t>
            </a:r>
          </a:p>
        </p:txBody>
      </p: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5770563" y="3810000"/>
            <a:ext cx="3297237" cy="2987675"/>
            <a:chOff x="3635" y="2400"/>
            <a:chExt cx="2077" cy="1882"/>
          </a:xfrm>
        </p:grpSpPr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3635" y="2400"/>
              <a:ext cx="2077" cy="1680"/>
              <a:chOff x="3635" y="2400"/>
              <a:chExt cx="2077" cy="1680"/>
            </a:xfrm>
          </p:grpSpPr>
          <p:sp>
            <p:nvSpPr>
              <p:cNvPr id="9252" name="Line 36"/>
              <p:cNvSpPr>
                <a:spLocks noChangeShapeType="1"/>
              </p:cNvSpPr>
              <p:nvPr/>
            </p:nvSpPr>
            <p:spPr bwMode="auto">
              <a:xfrm>
                <a:off x="4551" y="2448"/>
                <a:ext cx="0" cy="163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3" name="Line 37"/>
              <p:cNvSpPr>
                <a:spLocks noChangeShapeType="1"/>
              </p:cNvSpPr>
              <p:nvPr/>
            </p:nvSpPr>
            <p:spPr bwMode="auto">
              <a:xfrm>
                <a:off x="3635" y="3290"/>
                <a:ext cx="201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4" name="Line 38"/>
              <p:cNvSpPr>
                <a:spLocks noChangeShapeType="1"/>
              </p:cNvSpPr>
              <p:nvPr/>
            </p:nvSpPr>
            <p:spPr bwMode="auto">
              <a:xfrm flipV="1">
                <a:off x="3888" y="2688"/>
                <a:ext cx="1536" cy="105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5" name="Line 39"/>
              <p:cNvSpPr>
                <a:spLocks noChangeShapeType="1"/>
              </p:cNvSpPr>
              <p:nvPr/>
            </p:nvSpPr>
            <p:spPr bwMode="auto">
              <a:xfrm>
                <a:off x="3984" y="2627"/>
                <a:ext cx="1152" cy="13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6" name="Text Box 40"/>
              <p:cNvSpPr txBox="1">
                <a:spLocks noChangeArrowheads="1"/>
              </p:cNvSpPr>
              <p:nvPr/>
            </p:nvSpPr>
            <p:spPr bwMode="auto">
              <a:xfrm>
                <a:off x="4032" y="2544"/>
                <a:ext cx="4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rgbClr val="FF0000"/>
                    </a:solidFill>
                    <a:latin typeface="Times New Roman" pitchFamily="18" charset="0"/>
                  </a:rPr>
                  <a:t>d</a:t>
                </a:r>
                <a:r>
                  <a:rPr lang="en-US" sz="2000" baseline="-25000">
                    <a:solidFill>
                      <a:srgbClr val="FF0000"/>
                    </a:solidFill>
                    <a:latin typeface="Times New Roman" pitchFamily="18" charset="0"/>
                  </a:rPr>
                  <a:t>1</a:t>
                </a:r>
                <a:endParaRPr lang="en-US" sz="20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57" name="Text Box 41"/>
              <p:cNvSpPr txBox="1">
                <a:spLocks noChangeArrowheads="1"/>
              </p:cNvSpPr>
              <p:nvPr/>
            </p:nvSpPr>
            <p:spPr bwMode="auto">
              <a:xfrm>
                <a:off x="4560" y="2400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rgbClr val="FF0000"/>
                    </a:solidFill>
                    <a:latin typeface="Times New Roman" pitchFamily="18" charset="0"/>
                  </a:rPr>
                  <a:t>d</a:t>
                </a:r>
                <a:r>
                  <a:rPr lang="en-US" sz="2000" baseline="-25000">
                    <a:solidFill>
                      <a:srgbClr val="FF0000"/>
                    </a:solidFill>
                    <a:latin typeface="Times New Roman" pitchFamily="18" charset="0"/>
                  </a:rPr>
                  <a:t>2</a:t>
                </a:r>
                <a:endParaRPr lang="en-US" sz="20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58" name="Text Box 42"/>
              <p:cNvSpPr txBox="1">
                <a:spLocks noChangeArrowheads="1"/>
              </p:cNvSpPr>
              <p:nvPr/>
            </p:nvSpPr>
            <p:spPr bwMode="auto">
              <a:xfrm>
                <a:off x="5232" y="2736"/>
                <a:ext cx="4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rgbClr val="FF0000"/>
                    </a:solidFill>
                    <a:latin typeface="Times New Roman" pitchFamily="18" charset="0"/>
                  </a:rPr>
                  <a:t>d</a:t>
                </a:r>
                <a:r>
                  <a:rPr lang="en-US" sz="2000" baseline="-25000">
                    <a:solidFill>
                      <a:srgbClr val="FF0000"/>
                    </a:solidFill>
                    <a:latin typeface="Times New Roman" pitchFamily="18" charset="0"/>
                  </a:rPr>
                  <a:t>3</a:t>
                </a:r>
                <a:endParaRPr lang="en-US" sz="20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59" name="Text Box 43"/>
              <p:cNvSpPr txBox="1">
                <a:spLocks noChangeArrowheads="1"/>
              </p:cNvSpPr>
              <p:nvPr/>
            </p:nvSpPr>
            <p:spPr bwMode="auto">
              <a:xfrm>
                <a:off x="5424" y="3254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rgbClr val="FF0000"/>
                    </a:solidFill>
                    <a:latin typeface="Times New Roman" pitchFamily="18" charset="0"/>
                  </a:rPr>
                  <a:t>d</a:t>
                </a:r>
                <a:r>
                  <a:rPr lang="en-US" sz="2000" baseline="-25000">
                    <a:solidFill>
                      <a:srgbClr val="FF0000"/>
                    </a:solidFill>
                    <a:latin typeface="Times New Roman" pitchFamily="18" charset="0"/>
                  </a:rPr>
                  <a:t>4</a:t>
                </a:r>
                <a:endParaRPr lang="en-US" sz="20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60" name="Text Box 44"/>
              <p:cNvSpPr txBox="1">
                <a:spLocks noChangeArrowheads="1"/>
              </p:cNvSpPr>
              <p:nvPr/>
            </p:nvSpPr>
            <p:spPr bwMode="auto">
              <a:xfrm>
                <a:off x="4512" y="3024"/>
                <a:ext cx="1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Times New Roman" pitchFamily="18" charset="0"/>
                  </a:rPr>
                  <a:t>O</a:t>
                </a:r>
              </a:p>
            </p:txBody>
          </p:sp>
        </p:grpSp>
        <p:sp>
          <p:nvSpPr>
            <p:cNvPr id="9264" name="Text Box 48"/>
            <p:cNvSpPr txBox="1">
              <a:spLocks noChangeArrowheads="1"/>
            </p:cNvSpPr>
            <p:nvPr/>
          </p:nvSpPr>
          <p:spPr bwMode="auto">
            <a:xfrm>
              <a:off x="3888" y="4032"/>
              <a:ext cx="16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Có vô số trục đối xứng</a:t>
              </a:r>
            </a:p>
          </p:txBody>
        </p:sp>
      </p:grpSp>
      <p:sp>
        <p:nvSpPr>
          <p:cNvPr id="9269" name="Line 53"/>
          <p:cNvSpPr>
            <a:spLocks noChangeShapeType="1"/>
          </p:cNvSpPr>
          <p:nvPr/>
        </p:nvSpPr>
        <p:spPr bwMode="auto">
          <a:xfrm>
            <a:off x="4876800" y="685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-76200" y="1600200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>
                <a:latin typeface="Times New Roman" pitchFamily="18" charset="0"/>
              </a:rPr>
              <a:t>3. </a:t>
            </a:r>
            <a:r>
              <a:rPr lang="en-US" sz="2000" b="1" u="sng" dirty="0" err="1">
                <a:latin typeface="Times New Roman" pitchFamily="18" charset="0"/>
              </a:rPr>
              <a:t>Hình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có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trục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đối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xứng</a:t>
            </a:r>
            <a:r>
              <a:rPr lang="en-US" sz="2000" b="1" u="sng" dirty="0">
                <a:latin typeface="Times New Roman" pitchFamily="18" charset="0"/>
              </a:rPr>
              <a:t>:</a:t>
            </a:r>
          </a:p>
        </p:txBody>
      </p:sp>
      <p:sp>
        <p:nvSpPr>
          <p:cNvPr id="43" name="Text Box 22"/>
          <p:cNvSpPr txBox="1">
            <a:spLocks noChangeArrowheads="1"/>
          </p:cNvSpPr>
          <p:nvPr/>
        </p:nvSpPr>
        <p:spPr bwMode="auto">
          <a:xfrm>
            <a:off x="-76200" y="1219200"/>
            <a:ext cx="495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2. </a:t>
            </a:r>
            <a:r>
              <a:rPr lang="en-US" sz="2000" b="1" u="sng" dirty="0" err="1">
                <a:latin typeface="Times New Roman" pitchFamily="18" charset="0"/>
              </a:rPr>
              <a:t>Hai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hình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đối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xứng</a:t>
            </a:r>
            <a:r>
              <a:rPr lang="en-US" sz="2000" b="1" u="sng" dirty="0">
                <a:latin typeface="Times New Roman" pitchFamily="18" charset="0"/>
              </a:rPr>
              <a:t> qua </a:t>
            </a:r>
            <a:r>
              <a:rPr lang="en-US" sz="2000" b="1" u="sng" dirty="0" err="1">
                <a:latin typeface="Times New Roman" pitchFamily="18" charset="0"/>
              </a:rPr>
              <a:t>một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đường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thẳng</a:t>
            </a:r>
            <a:r>
              <a:rPr lang="en-US" sz="2000" b="1" u="sng" dirty="0">
                <a:latin typeface="Times New Roman" pitchFamily="18" charset="0"/>
              </a:rPr>
              <a:t>.</a:t>
            </a:r>
            <a:r>
              <a:rPr lang="en-US" sz="2000" dirty="0">
                <a:latin typeface="Times New Roman" pitchFamily="18" charset="0"/>
              </a:rPr>
              <a:t> </a:t>
            </a:r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-76200" y="7620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>
                <a:latin typeface="Times New Roman" pitchFamily="18" charset="0"/>
              </a:rPr>
              <a:t>1</a:t>
            </a:r>
            <a:r>
              <a:rPr lang="en-US" sz="2000" b="1" u="sng" dirty="0" smtClean="0">
                <a:latin typeface="Times New Roman" pitchFamily="18" charset="0"/>
              </a:rPr>
              <a:t>. </a:t>
            </a:r>
            <a:r>
              <a:rPr lang="en-US" sz="2000" b="1" u="sng" dirty="0" err="1" smtClean="0">
                <a:latin typeface="Times New Roman" pitchFamily="18" charset="0"/>
              </a:rPr>
              <a:t>Hai</a:t>
            </a:r>
            <a:r>
              <a:rPr lang="en-US" sz="2000" b="1" u="sng" dirty="0" smtClean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điểm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đối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xứng</a:t>
            </a:r>
            <a:r>
              <a:rPr lang="en-US" sz="2000" b="1" u="sng" dirty="0">
                <a:latin typeface="Times New Roman" pitchFamily="18" charset="0"/>
              </a:rPr>
              <a:t> qua </a:t>
            </a:r>
            <a:r>
              <a:rPr lang="en-US" sz="2000" b="1" u="sng" dirty="0" err="1">
                <a:latin typeface="Times New Roman" pitchFamily="18" charset="0"/>
              </a:rPr>
              <a:t>một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đường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thẳng</a:t>
            </a:r>
            <a:r>
              <a:rPr lang="en-US" sz="2000" b="1" u="sng" dirty="0">
                <a:latin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  <p:bldP spid="9232" grpId="0" animBg="1"/>
      <p:bldP spid="9233" grpId="0" animBg="1"/>
      <p:bldP spid="92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4724400" y="800100"/>
            <a:ext cx="0" cy="575310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1" name="Text Box 37"/>
          <p:cNvSpPr txBox="1">
            <a:spLocks noChangeArrowheads="1"/>
          </p:cNvSpPr>
          <p:nvPr/>
        </p:nvSpPr>
        <p:spPr bwMode="auto">
          <a:xfrm>
            <a:off x="76200" y="2057400"/>
            <a:ext cx="4191000" cy="915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i="1" u="sng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i="1" u="sng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b="1" i="1" u="sng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qua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42022" name="AutoShape 38"/>
          <p:cNvSpPr>
            <a:spLocks noChangeArrowheads="1"/>
          </p:cNvSpPr>
          <p:nvPr/>
        </p:nvSpPr>
        <p:spPr bwMode="auto">
          <a:xfrm rot="10800000">
            <a:off x="5029200" y="1295400"/>
            <a:ext cx="3429000" cy="1143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23" name="Line 39"/>
          <p:cNvSpPr>
            <a:spLocks noChangeShapeType="1"/>
          </p:cNvSpPr>
          <p:nvPr/>
        </p:nvSpPr>
        <p:spPr bwMode="auto">
          <a:xfrm>
            <a:off x="6769100" y="838200"/>
            <a:ext cx="0" cy="20574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4" name="Line 40"/>
          <p:cNvSpPr>
            <a:spLocks noChangeShapeType="1"/>
          </p:cNvSpPr>
          <p:nvPr/>
        </p:nvSpPr>
        <p:spPr bwMode="auto">
          <a:xfrm>
            <a:off x="6248400" y="1168400"/>
            <a:ext cx="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5" name="Line 41"/>
          <p:cNvSpPr>
            <a:spLocks noChangeShapeType="1"/>
          </p:cNvSpPr>
          <p:nvPr/>
        </p:nvSpPr>
        <p:spPr bwMode="auto">
          <a:xfrm>
            <a:off x="7239000" y="1181100"/>
            <a:ext cx="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>
            <a:off x="5943600" y="2324100"/>
            <a:ext cx="0" cy="228600"/>
          </a:xfrm>
          <a:prstGeom prst="line">
            <a:avLst/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7" name="Line 43"/>
          <p:cNvSpPr>
            <a:spLocks noChangeShapeType="1"/>
          </p:cNvSpPr>
          <p:nvPr/>
        </p:nvSpPr>
        <p:spPr bwMode="auto">
          <a:xfrm>
            <a:off x="7594600" y="2324100"/>
            <a:ext cx="0" cy="228600"/>
          </a:xfrm>
          <a:prstGeom prst="line">
            <a:avLst/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8" name="Text Box 44"/>
          <p:cNvSpPr txBox="1">
            <a:spLocks noChangeArrowheads="1"/>
          </p:cNvSpPr>
          <p:nvPr/>
        </p:nvSpPr>
        <p:spPr bwMode="auto">
          <a:xfrm>
            <a:off x="7467600" y="914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42029" name="Text Box 45"/>
          <p:cNvSpPr txBox="1">
            <a:spLocks noChangeArrowheads="1"/>
          </p:cNvSpPr>
          <p:nvPr/>
        </p:nvSpPr>
        <p:spPr bwMode="auto">
          <a:xfrm>
            <a:off x="5715000" y="914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42030" name="Text Box 46"/>
          <p:cNvSpPr txBox="1">
            <a:spLocks noChangeArrowheads="1"/>
          </p:cNvSpPr>
          <p:nvPr/>
        </p:nvSpPr>
        <p:spPr bwMode="auto">
          <a:xfrm>
            <a:off x="6477000" y="990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H</a:t>
            </a:r>
          </a:p>
        </p:txBody>
      </p:sp>
      <p:sp>
        <p:nvSpPr>
          <p:cNvPr id="42031" name="Text Box 47"/>
          <p:cNvSpPr txBox="1">
            <a:spLocks noChangeArrowheads="1"/>
          </p:cNvSpPr>
          <p:nvPr/>
        </p:nvSpPr>
        <p:spPr bwMode="auto">
          <a:xfrm>
            <a:off x="8305800" y="2438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42032" name="Text Box 48"/>
          <p:cNvSpPr txBox="1">
            <a:spLocks noChangeArrowheads="1"/>
          </p:cNvSpPr>
          <p:nvPr/>
        </p:nvSpPr>
        <p:spPr bwMode="auto">
          <a:xfrm>
            <a:off x="6477000" y="2387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K</a:t>
            </a:r>
          </a:p>
        </p:txBody>
      </p:sp>
      <p:sp>
        <p:nvSpPr>
          <p:cNvPr id="42033" name="Text Box 49"/>
          <p:cNvSpPr txBox="1">
            <a:spLocks noChangeArrowheads="1"/>
          </p:cNvSpPr>
          <p:nvPr/>
        </p:nvSpPr>
        <p:spPr bwMode="auto">
          <a:xfrm>
            <a:off x="4876800" y="2438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4724400" y="2971800"/>
            <a:ext cx="441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-76200" y="1600200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>
                <a:latin typeface="Times New Roman" pitchFamily="18" charset="0"/>
              </a:rPr>
              <a:t>3. </a:t>
            </a:r>
            <a:r>
              <a:rPr lang="en-US" sz="2000" b="1" u="sng" dirty="0" err="1">
                <a:latin typeface="Times New Roman" pitchFamily="18" charset="0"/>
              </a:rPr>
              <a:t>Hình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có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trục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đối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xứng</a:t>
            </a:r>
            <a:r>
              <a:rPr lang="en-US" sz="2000" b="1" u="sng" dirty="0">
                <a:latin typeface="Times New Roman" pitchFamily="18" charset="0"/>
              </a:rPr>
              <a:t>:</a:t>
            </a: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-76200" y="1219200"/>
            <a:ext cx="495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2. </a:t>
            </a:r>
            <a:r>
              <a:rPr lang="en-US" sz="2000" b="1" u="sng" dirty="0" err="1">
                <a:latin typeface="Times New Roman" pitchFamily="18" charset="0"/>
              </a:rPr>
              <a:t>Hai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hình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đối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xứng</a:t>
            </a:r>
            <a:r>
              <a:rPr lang="en-US" sz="2000" b="1" u="sng" dirty="0">
                <a:latin typeface="Times New Roman" pitchFamily="18" charset="0"/>
              </a:rPr>
              <a:t> qua </a:t>
            </a:r>
            <a:r>
              <a:rPr lang="en-US" sz="2000" b="1" u="sng" dirty="0" err="1">
                <a:latin typeface="Times New Roman" pitchFamily="18" charset="0"/>
              </a:rPr>
              <a:t>một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đường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thẳng</a:t>
            </a:r>
            <a:r>
              <a:rPr lang="en-US" sz="2000" b="1" u="sng" dirty="0">
                <a:latin typeface="Times New Roman" pitchFamily="18" charset="0"/>
              </a:rPr>
              <a:t>.</a:t>
            </a:r>
            <a:r>
              <a:rPr lang="en-US" sz="2000" dirty="0">
                <a:latin typeface="Times New Roman" pitchFamily="18" charset="0"/>
              </a:rPr>
              <a:t> </a:t>
            </a: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-76200" y="7620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>
                <a:latin typeface="Times New Roman" pitchFamily="18" charset="0"/>
              </a:rPr>
              <a:t>1</a:t>
            </a:r>
            <a:r>
              <a:rPr lang="en-US" sz="2000" b="1" u="sng" dirty="0" smtClean="0">
                <a:latin typeface="Times New Roman" pitchFamily="18" charset="0"/>
              </a:rPr>
              <a:t>. </a:t>
            </a:r>
            <a:r>
              <a:rPr lang="en-US" sz="2000" b="1" u="sng" dirty="0" err="1" smtClean="0">
                <a:latin typeface="Times New Roman" pitchFamily="18" charset="0"/>
              </a:rPr>
              <a:t>Hai</a:t>
            </a:r>
            <a:r>
              <a:rPr lang="en-US" sz="2000" b="1" u="sng" dirty="0" smtClean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điểm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đối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xứng</a:t>
            </a:r>
            <a:r>
              <a:rPr lang="en-US" sz="2000" b="1" u="sng" dirty="0">
                <a:latin typeface="Times New Roman" pitchFamily="18" charset="0"/>
              </a:rPr>
              <a:t> qua </a:t>
            </a:r>
            <a:r>
              <a:rPr lang="en-US" sz="2000" b="1" u="sng" dirty="0" err="1">
                <a:latin typeface="Times New Roman" pitchFamily="18" charset="0"/>
              </a:rPr>
              <a:t>một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đường</a:t>
            </a:r>
            <a:r>
              <a:rPr lang="en-US" sz="2000" b="1" u="sng" dirty="0">
                <a:latin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</a:rPr>
              <a:t>thẳng</a:t>
            </a:r>
            <a:r>
              <a:rPr lang="en-US" sz="2000" b="1" u="sng" dirty="0">
                <a:latin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0" y="152400"/>
            <a:ext cx="899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sz="2400" b="1" i="1" u="sng" dirty="0" err="1">
                <a:solidFill>
                  <a:srgbClr val="0000FF"/>
                </a:solidFill>
                <a:latin typeface="Times New Roman" pitchFamily="18" charset="0"/>
              </a:rPr>
              <a:t>Tiết</a:t>
            </a:r>
            <a:r>
              <a:rPr lang="en-US" sz="2400" b="1" i="1" u="sng" dirty="0">
                <a:solidFill>
                  <a:srgbClr val="0000FF"/>
                </a:solidFill>
                <a:latin typeface="Times New Roman" pitchFamily="18" charset="0"/>
              </a:rPr>
              <a:t> 10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:                            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ĐỐI XỨNG TRỤC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1" grpId="0" animBg="1"/>
      <p:bldP spid="42022" grpId="0" animBg="1"/>
      <p:bldP spid="42023" grpId="0" animBg="1"/>
      <p:bldP spid="42024" grpId="0" animBg="1"/>
      <p:bldP spid="42025" grpId="0" animBg="1"/>
      <p:bldP spid="42026" grpId="0" animBg="1"/>
      <p:bldP spid="42027" grpId="0" animBg="1"/>
      <p:bldP spid="42028" grpId="0"/>
      <p:bldP spid="42029" grpId="0"/>
      <p:bldP spid="42030" grpId="0"/>
      <p:bldP spid="42031" grpId="0"/>
      <p:bldP spid="42032" grpId="0"/>
      <p:bldP spid="42033" grpId="0"/>
      <p:bldP spid="420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lọ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7108" name="Picture 4" descr="H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27313" y="1600200"/>
            <a:ext cx="3887787" cy="4525963"/>
          </a:xfrm>
          <a:noFill/>
          <a:ln/>
        </p:spPr>
      </p:pic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4572000" y="1219200"/>
            <a:ext cx="0" cy="5334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3632200" y="2159000"/>
            <a:ext cx="1828800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3644900" y="2578100"/>
            <a:ext cx="1828800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3136900" y="2971800"/>
            <a:ext cx="2819400" cy="7620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 flipV="1">
            <a:off x="3352800" y="4648200"/>
            <a:ext cx="2438400" cy="7620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3708400" y="5372100"/>
            <a:ext cx="1828800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3708400" y="5689600"/>
            <a:ext cx="1828800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7121" name="Object 17"/>
          <p:cNvGraphicFramePr>
            <a:graphicFrameLocks noChangeAspect="1"/>
          </p:cNvGraphicFramePr>
          <p:nvPr/>
        </p:nvGraphicFramePr>
        <p:xfrm>
          <a:off x="3276600" y="1879600"/>
          <a:ext cx="914400" cy="198438"/>
        </p:xfrm>
        <a:graphic>
          <a:graphicData uri="http://schemas.openxmlformats.org/presentationml/2006/ole">
            <p:oleObj spid="_x0000_s1026" name="Equation" r:id="rId4" imgW="914400" imgH="198720" progId="Equation.DSMT4">
              <p:embed/>
            </p:oleObj>
          </a:graphicData>
        </a:graphic>
      </p:graphicFrame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4584700" y="2006600"/>
            <a:ext cx="152400" cy="152400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4584700" y="2425700"/>
            <a:ext cx="152400" cy="152400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4584700" y="5694363"/>
            <a:ext cx="152400" cy="152400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4584700" y="5207000"/>
            <a:ext cx="152400" cy="152400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Rectangle 22"/>
          <p:cNvSpPr>
            <a:spLocks noChangeArrowheads="1"/>
          </p:cNvSpPr>
          <p:nvPr/>
        </p:nvSpPr>
        <p:spPr bwMode="auto">
          <a:xfrm>
            <a:off x="4584700" y="2857500"/>
            <a:ext cx="152400" cy="152400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Rectangle 23"/>
          <p:cNvSpPr>
            <a:spLocks noChangeArrowheads="1"/>
          </p:cNvSpPr>
          <p:nvPr/>
        </p:nvSpPr>
        <p:spPr bwMode="auto">
          <a:xfrm>
            <a:off x="4584700" y="4521200"/>
            <a:ext cx="152400" cy="152400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4114800" y="2044700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5041900" y="2044700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1" name="Line 27"/>
          <p:cNvSpPr>
            <a:spLocks noChangeShapeType="1"/>
          </p:cNvSpPr>
          <p:nvPr/>
        </p:nvSpPr>
        <p:spPr bwMode="auto">
          <a:xfrm>
            <a:off x="4114800" y="2451100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2" name="Line 28"/>
          <p:cNvSpPr>
            <a:spLocks noChangeShapeType="1"/>
          </p:cNvSpPr>
          <p:nvPr/>
        </p:nvSpPr>
        <p:spPr bwMode="auto">
          <a:xfrm>
            <a:off x="5041900" y="2463800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3" name="Line 29"/>
          <p:cNvSpPr>
            <a:spLocks noChangeShapeType="1"/>
          </p:cNvSpPr>
          <p:nvPr/>
        </p:nvSpPr>
        <p:spPr bwMode="auto">
          <a:xfrm>
            <a:off x="3886200" y="2895600"/>
            <a:ext cx="0" cy="228600"/>
          </a:xfrm>
          <a:prstGeom prst="line">
            <a:avLst/>
          </a:prstGeom>
          <a:noFill/>
          <a:ln w="57150" cmpd="thinThick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4" name="Line 30"/>
          <p:cNvSpPr>
            <a:spLocks noChangeShapeType="1"/>
          </p:cNvSpPr>
          <p:nvPr/>
        </p:nvSpPr>
        <p:spPr bwMode="auto">
          <a:xfrm>
            <a:off x="5295900" y="2882900"/>
            <a:ext cx="0" cy="228600"/>
          </a:xfrm>
          <a:prstGeom prst="line">
            <a:avLst/>
          </a:prstGeom>
          <a:noFill/>
          <a:ln w="57150" cmpd="thinThick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5" name="Line 31"/>
          <p:cNvSpPr>
            <a:spLocks noChangeShapeType="1"/>
          </p:cNvSpPr>
          <p:nvPr/>
        </p:nvSpPr>
        <p:spPr bwMode="auto">
          <a:xfrm>
            <a:off x="4013200" y="4572000"/>
            <a:ext cx="0" cy="228600"/>
          </a:xfrm>
          <a:prstGeom prst="line">
            <a:avLst/>
          </a:prstGeom>
          <a:noFill/>
          <a:ln w="69850" cmpd="tri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6" name="Line 32"/>
          <p:cNvSpPr>
            <a:spLocks noChangeShapeType="1"/>
          </p:cNvSpPr>
          <p:nvPr/>
        </p:nvSpPr>
        <p:spPr bwMode="auto">
          <a:xfrm>
            <a:off x="5143500" y="4546600"/>
            <a:ext cx="0" cy="228600"/>
          </a:xfrm>
          <a:prstGeom prst="line">
            <a:avLst/>
          </a:prstGeom>
          <a:noFill/>
          <a:ln w="79375" cmpd="tri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7" name="Line 33"/>
          <p:cNvSpPr>
            <a:spLocks noChangeShapeType="1"/>
          </p:cNvSpPr>
          <p:nvPr/>
        </p:nvSpPr>
        <p:spPr bwMode="auto">
          <a:xfrm>
            <a:off x="4191000" y="5257800"/>
            <a:ext cx="0" cy="2286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8" name="Line 34"/>
          <p:cNvSpPr>
            <a:spLocks noChangeShapeType="1"/>
          </p:cNvSpPr>
          <p:nvPr/>
        </p:nvSpPr>
        <p:spPr bwMode="auto">
          <a:xfrm>
            <a:off x="5016500" y="5257800"/>
            <a:ext cx="0" cy="2286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9" name="Line 35"/>
          <p:cNvSpPr>
            <a:spLocks noChangeShapeType="1"/>
          </p:cNvSpPr>
          <p:nvPr/>
        </p:nvSpPr>
        <p:spPr bwMode="auto">
          <a:xfrm>
            <a:off x="4191000" y="5562600"/>
            <a:ext cx="0" cy="228600"/>
          </a:xfrm>
          <a:prstGeom prst="line">
            <a:avLst/>
          </a:prstGeom>
          <a:noFill/>
          <a:ln w="66675" cmpd="dbl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0" name="Line 36"/>
          <p:cNvSpPr>
            <a:spLocks noChangeShapeType="1"/>
          </p:cNvSpPr>
          <p:nvPr/>
        </p:nvSpPr>
        <p:spPr bwMode="auto">
          <a:xfrm>
            <a:off x="5016500" y="5562600"/>
            <a:ext cx="0" cy="228600"/>
          </a:xfrm>
          <a:prstGeom prst="line">
            <a:avLst/>
          </a:prstGeom>
          <a:noFill/>
          <a:ln w="60325" cmpd="dbl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>
            <a:off x="2986088" y="3609975"/>
            <a:ext cx="3200400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2" name="Rectangle 38"/>
          <p:cNvSpPr>
            <a:spLocks noChangeArrowheads="1"/>
          </p:cNvSpPr>
          <p:nvPr/>
        </p:nvSpPr>
        <p:spPr bwMode="auto">
          <a:xfrm>
            <a:off x="4591050" y="3600450"/>
            <a:ext cx="152400" cy="152400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44" name="AutoShape 40"/>
          <p:cNvSpPr>
            <a:spLocks noChangeArrowheads="1"/>
          </p:cNvSpPr>
          <p:nvPr/>
        </p:nvSpPr>
        <p:spPr bwMode="auto">
          <a:xfrm>
            <a:off x="3657600" y="3443288"/>
            <a:ext cx="152400" cy="304800"/>
          </a:xfrm>
          <a:prstGeom prst="flowChartPredefinedProcess">
            <a:avLst/>
          </a:prstGeom>
          <a:noFill/>
          <a:ln w="15875" algn="ctr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45" name="AutoShape 41"/>
          <p:cNvSpPr>
            <a:spLocks noChangeArrowheads="1"/>
          </p:cNvSpPr>
          <p:nvPr/>
        </p:nvSpPr>
        <p:spPr bwMode="auto">
          <a:xfrm>
            <a:off x="5305425" y="3457575"/>
            <a:ext cx="152400" cy="304800"/>
          </a:xfrm>
          <a:prstGeom prst="flowChartPredefinedProcess">
            <a:avLst/>
          </a:prstGeom>
          <a:noFill/>
          <a:ln w="15875" algn="ctr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7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7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7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7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7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7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7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6" dur="5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  <p:bldP spid="47110" grpId="0" animBg="1"/>
      <p:bldP spid="47111" grpId="0" animBg="1"/>
      <p:bldP spid="47112" grpId="0" animBg="1"/>
      <p:bldP spid="47114" grpId="0" animBg="1"/>
      <p:bldP spid="47115" grpId="0" animBg="1"/>
      <p:bldP spid="47117" grpId="0" animBg="1"/>
      <p:bldP spid="47122" grpId="0" animBg="1"/>
      <p:bldP spid="47123" grpId="0" animBg="1"/>
      <p:bldP spid="47124" grpId="0" animBg="1"/>
      <p:bldP spid="47125" grpId="0" animBg="1"/>
      <p:bldP spid="47126" grpId="0" animBg="1"/>
      <p:bldP spid="47127" grpId="0" animBg="1"/>
      <p:bldP spid="47128" grpId="0" animBg="1"/>
      <p:bldP spid="47130" grpId="0" animBg="1"/>
      <p:bldP spid="47131" grpId="0" animBg="1"/>
      <p:bldP spid="47132" grpId="0" animBg="1"/>
      <p:bldP spid="47133" grpId="0" animBg="1"/>
      <p:bldP spid="47134" grpId="0" animBg="1"/>
      <p:bldP spid="47135" grpId="0" animBg="1"/>
      <p:bldP spid="47136" grpId="0" animBg="1"/>
      <p:bldP spid="47137" grpId="0" animBg="1"/>
      <p:bldP spid="47138" grpId="0" animBg="1"/>
      <p:bldP spid="47139" grpId="0" animBg="1"/>
      <p:bldP spid="47140" grpId="0" animBg="1"/>
      <p:bldP spid="47141" grpId="0" animBg="1"/>
      <p:bldP spid="47142" grpId="0" animBg="1"/>
      <p:bldP spid="47144" grpId="0" animBg="1"/>
      <p:bldP spid="4714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1104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Photo Editor Photo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Ứng dụng trục đối xứng để vẽ lọ hoa.</vt:lpstr>
      <vt:lpstr>Slide 10</vt:lpstr>
      <vt:lpstr>Slide 11</vt:lpstr>
      <vt:lpstr>2. Hai hình đối xứng qua một đường thẳng</vt:lpstr>
    </vt:vector>
  </TitlesOfParts>
  <Company>http://sanhotim.blogspot.com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MrThai_0978343155</dc:creator>
  <cp:lastModifiedBy>lenovo</cp:lastModifiedBy>
  <cp:revision>16</cp:revision>
  <dcterms:created xsi:type="dcterms:W3CDTF">2014-10-02T14:34:49Z</dcterms:created>
  <dcterms:modified xsi:type="dcterms:W3CDTF">2020-10-15T09:23:17Z</dcterms:modified>
</cp:coreProperties>
</file>